
<file path=[Content_Types].xml><?xml version="1.0" encoding="utf-8"?>
<Types xmlns="http://schemas.openxmlformats.org/package/2006/content-types">
  <Default Extension="jfif" ContentType="image/jpeg"/>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handoutMasterIdLst>
    <p:handoutMasterId r:id="rId46"/>
  </p:handoutMasterIdLst>
  <p:sldIdLst>
    <p:sldId id="256" r:id="rId2"/>
    <p:sldId id="299" r:id="rId3"/>
    <p:sldId id="289" r:id="rId4"/>
    <p:sldId id="266" r:id="rId5"/>
    <p:sldId id="290" r:id="rId6"/>
    <p:sldId id="267" r:id="rId7"/>
    <p:sldId id="291" r:id="rId8"/>
    <p:sldId id="292" r:id="rId9"/>
    <p:sldId id="300" r:id="rId10"/>
    <p:sldId id="270" r:id="rId11"/>
    <p:sldId id="293" r:id="rId12"/>
    <p:sldId id="269" r:id="rId13"/>
    <p:sldId id="294" r:id="rId14"/>
    <p:sldId id="295" r:id="rId15"/>
    <p:sldId id="268" r:id="rId16"/>
    <p:sldId id="296" r:id="rId17"/>
    <p:sldId id="297" r:id="rId18"/>
    <p:sldId id="298" r:id="rId19"/>
    <p:sldId id="310" r:id="rId20"/>
    <p:sldId id="272" r:id="rId21"/>
    <p:sldId id="273" r:id="rId22"/>
    <p:sldId id="274" r:id="rId23"/>
    <p:sldId id="275" r:id="rId24"/>
    <p:sldId id="276" r:id="rId25"/>
    <p:sldId id="277" r:id="rId26"/>
    <p:sldId id="301" r:id="rId27"/>
    <p:sldId id="302" r:id="rId28"/>
    <p:sldId id="278" r:id="rId29"/>
    <p:sldId id="279" r:id="rId30"/>
    <p:sldId id="280" r:id="rId31"/>
    <p:sldId id="281" r:id="rId32"/>
    <p:sldId id="282" r:id="rId33"/>
    <p:sldId id="283" r:id="rId34"/>
    <p:sldId id="303" r:id="rId35"/>
    <p:sldId id="304" r:id="rId36"/>
    <p:sldId id="284" r:id="rId37"/>
    <p:sldId id="285" r:id="rId38"/>
    <p:sldId id="307" r:id="rId39"/>
    <p:sldId id="308" r:id="rId40"/>
    <p:sldId id="305" r:id="rId41"/>
    <p:sldId id="286" r:id="rId42"/>
    <p:sldId id="287" r:id="rId43"/>
    <p:sldId id="288" r:id="rId44"/>
    <p:sldId id="309" r:id="rId45"/>
  </p:sldIdLst>
  <p:sldSz cx="12192000" cy="6858000"/>
  <p:notesSz cx="6799263" cy="9929813"/>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47" d="100"/>
          <a:sy n="47" d="100"/>
        </p:scale>
        <p:origin x="62" y="83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handoutMaster" Target="handoutMasters/handoutMaster1.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2946347" cy="498215"/>
          </a:xfrm>
          <a:prstGeom prst="rect">
            <a:avLst/>
          </a:prstGeom>
        </p:spPr>
        <p:txBody>
          <a:bodyPr vert="horz" lIns="91458" tIns="45729" rIns="91458" bIns="45729" rtlCol="0"/>
          <a:lstStyle>
            <a:lvl1pPr algn="l">
              <a:defRPr sz="1200"/>
            </a:lvl1pPr>
          </a:lstStyle>
          <a:p>
            <a:endParaRPr lang="en-GB"/>
          </a:p>
        </p:txBody>
      </p:sp>
      <p:sp>
        <p:nvSpPr>
          <p:cNvPr id="3" name="Date Placeholder 2"/>
          <p:cNvSpPr>
            <a:spLocks noGrp="1"/>
          </p:cNvSpPr>
          <p:nvPr>
            <p:ph type="dt" sz="quarter" idx="1"/>
          </p:nvPr>
        </p:nvSpPr>
        <p:spPr>
          <a:xfrm>
            <a:off x="3851343" y="0"/>
            <a:ext cx="2946347" cy="498215"/>
          </a:xfrm>
          <a:prstGeom prst="rect">
            <a:avLst/>
          </a:prstGeom>
        </p:spPr>
        <p:txBody>
          <a:bodyPr vert="horz" lIns="91458" tIns="45729" rIns="91458" bIns="45729" rtlCol="0"/>
          <a:lstStyle>
            <a:lvl1pPr algn="r">
              <a:defRPr sz="1200"/>
            </a:lvl1pPr>
          </a:lstStyle>
          <a:p>
            <a:fld id="{64D77BC9-9168-4570-B328-74D1A09F3931}" type="datetimeFigureOut">
              <a:rPr lang="en-GB" smtClean="0"/>
              <a:t>13/05/2024</a:t>
            </a:fld>
            <a:endParaRPr lang="en-GB"/>
          </a:p>
        </p:txBody>
      </p:sp>
      <p:sp>
        <p:nvSpPr>
          <p:cNvPr id="4" name="Footer Placeholder 3"/>
          <p:cNvSpPr>
            <a:spLocks noGrp="1"/>
          </p:cNvSpPr>
          <p:nvPr>
            <p:ph type="ftr" sz="quarter" idx="2"/>
          </p:nvPr>
        </p:nvSpPr>
        <p:spPr>
          <a:xfrm>
            <a:off x="1" y="9431600"/>
            <a:ext cx="2946347" cy="498214"/>
          </a:xfrm>
          <a:prstGeom prst="rect">
            <a:avLst/>
          </a:prstGeom>
        </p:spPr>
        <p:txBody>
          <a:bodyPr vert="horz" lIns="91458" tIns="45729" rIns="91458" bIns="45729" rtlCol="0" anchor="b"/>
          <a:lstStyle>
            <a:lvl1pPr algn="l">
              <a:defRPr sz="1200"/>
            </a:lvl1pPr>
          </a:lstStyle>
          <a:p>
            <a:endParaRPr lang="en-GB"/>
          </a:p>
        </p:txBody>
      </p:sp>
      <p:sp>
        <p:nvSpPr>
          <p:cNvPr id="5" name="Slide Number Placeholder 4"/>
          <p:cNvSpPr>
            <a:spLocks noGrp="1"/>
          </p:cNvSpPr>
          <p:nvPr>
            <p:ph type="sldNum" sz="quarter" idx="3"/>
          </p:nvPr>
        </p:nvSpPr>
        <p:spPr>
          <a:xfrm>
            <a:off x="3851343" y="9431600"/>
            <a:ext cx="2946347" cy="498214"/>
          </a:xfrm>
          <a:prstGeom prst="rect">
            <a:avLst/>
          </a:prstGeom>
        </p:spPr>
        <p:txBody>
          <a:bodyPr vert="horz" lIns="91458" tIns="45729" rIns="91458" bIns="45729" rtlCol="0" anchor="b"/>
          <a:lstStyle>
            <a:lvl1pPr algn="r">
              <a:defRPr sz="1200"/>
            </a:lvl1pPr>
          </a:lstStyle>
          <a:p>
            <a:fld id="{FB3DFDDF-897C-4912-B9EA-F06D8A059D50}" type="slidenum">
              <a:rPr lang="en-GB" smtClean="0"/>
              <a:t>‹#›</a:t>
            </a:fld>
            <a:endParaRPr lang="en-GB"/>
          </a:p>
        </p:txBody>
      </p:sp>
    </p:spTree>
    <p:extLst>
      <p:ext uri="{BB962C8B-B14F-4D97-AF65-F5344CB8AC3E}">
        <p14:creationId xmlns:p14="http://schemas.microsoft.com/office/powerpoint/2010/main" val="1929306585"/>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05000117-813A-4788-A891-DE8E7B087F43}" type="datetimeFigureOut">
              <a:rPr lang="en-GB" smtClean="0"/>
              <a:t>13/05/2024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EF17D6C-1E49-4C0D-AA97-ADCD0157E152}" type="slidenum">
              <a:rPr lang="en-GB" smtClean="0"/>
              <a:t>‹#›</a:t>
            </a:fld>
            <a:endParaRPr lang="en-GB"/>
          </a:p>
        </p:txBody>
      </p:sp>
    </p:spTree>
    <p:extLst>
      <p:ext uri="{BB962C8B-B14F-4D97-AF65-F5344CB8AC3E}">
        <p14:creationId xmlns:p14="http://schemas.microsoft.com/office/powerpoint/2010/main" val="311551864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05000117-813A-4788-A891-DE8E7B087F43}" type="datetimeFigureOut">
              <a:rPr lang="en-GB" smtClean="0"/>
              <a:t>13/05/2024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EF17D6C-1E49-4C0D-AA97-ADCD0157E152}" type="slidenum">
              <a:rPr lang="en-GB" smtClean="0"/>
              <a:t>‹#›</a:t>
            </a:fld>
            <a:endParaRPr lang="en-GB"/>
          </a:p>
        </p:txBody>
      </p:sp>
    </p:spTree>
    <p:extLst>
      <p:ext uri="{BB962C8B-B14F-4D97-AF65-F5344CB8AC3E}">
        <p14:creationId xmlns:p14="http://schemas.microsoft.com/office/powerpoint/2010/main" val="189992256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05000117-813A-4788-A891-DE8E7B087F43}" type="datetimeFigureOut">
              <a:rPr lang="en-GB" smtClean="0"/>
              <a:t>13/05/2024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EF17D6C-1E49-4C0D-AA97-ADCD0157E152}" type="slidenum">
              <a:rPr lang="en-GB" smtClean="0"/>
              <a:t>‹#›</a:t>
            </a:fld>
            <a:endParaRPr lang="en-GB"/>
          </a:p>
        </p:txBody>
      </p:sp>
    </p:spTree>
    <p:extLst>
      <p:ext uri="{BB962C8B-B14F-4D97-AF65-F5344CB8AC3E}">
        <p14:creationId xmlns:p14="http://schemas.microsoft.com/office/powerpoint/2010/main" val="32393194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05000117-813A-4788-A891-DE8E7B087F43}" type="datetimeFigureOut">
              <a:rPr lang="en-GB" smtClean="0"/>
              <a:t>13/05/2024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EF17D6C-1E49-4C0D-AA97-ADCD0157E152}" type="slidenum">
              <a:rPr lang="en-GB" smtClean="0"/>
              <a:t>‹#›</a:t>
            </a:fld>
            <a:endParaRPr lang="en-GB"/>
          </a:p>
        </p:txBody>
      </p:sp>
    </p:spTree>
    <p:extLst>
      <p:ext uri="{BB962C8B-B14F-4D97-AF65-F5344CB8AC3E}">
        <p14:creationId xmlns:p14="http://schemas.microsoft.com/office/powerpoint/2010/main" val="419780583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5000117-813A-4788-A891-DE8E7B087F43}" type="datetimeFigureOut">
              <a:rPr lang="en-GB" smtClean="0"/>
              <a:t>13/05/2024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EF17D6C-1E49-4C0D-AA97-ADCD0157E152}" type="slidenum">
              <a:rPr lang="en-GB" smtClean="0"/>
              <a:t>‹#›</a:t>
            </a:fld>
            <a:endParaRPr lang="en-GB"/>
          </a:p>
        </p:txBody>
      </p:sp>
    </p:spTree>
    <p:extLst>
      <p:ext uri="{BB962C8B-B14F-4D97-AF65-F5344CB8AC3E}">
        <p14:creationId xmlns:p14="http://schemas.microsoft.com/office/powerpoint/2010/main" val="143061797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05000117-813A-4788-A891-DE8E7B087F43}" type="datetimeFigureOut">
              <a:rPr lang="en-GB" smtClean="0"/>
              <a:t>13/05/2024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3EF17D6C-1E49-4C0D-AA97-ADCD0157E152}" type="slidenum">
              <a:rPr lang="en-GB" smtClean="0"/>
              <a:t>‹#›</a:t>
            </a:fld>
            <a:endParaRPr lang="en-GB"/>
          </a:p>
        </p:txBody>
      </p:sp>
    </p:spTree>
    <p:extLst>
      <p:ext uri="{BB962C8B-B14F-4D97-AF65-F5344CB8AC3E}">
        <p14:creationId xmlns:p14="http://schemas.microsoft.com/office/powerpoint/2010/main" val="40727924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05000117-813A-4788-A891-DE8E7B087F43}" type="datetimeFigureOut">
              <a:rPr lang="en-GB" smtClean="0"/>
              <a:t>13/05/2024</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3EF17D6C-1E49-4C0D-AA97-ADCD0157E152}" type="slidenum">
              <a:rPr lang="en-GB" smtClean="0"/>
              <a:t>‹#›</a:t>
            </a:fld>
            <a:endParaRPr lang="en-GB"/>
          </a:p>
        </p:txBody>
      </p:sp>
    </p:spTree>
    <p:extLst>
      <p:ext uri="{BB962C8B-B14F-4D97-AF65-F5344CB8AC3E}">
        <p14:creationId xmlns:p14="http://schemas.microsoft.com/office/powerpoint/2010/main" val="76090040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05000117-813A-4788-A891-DE8E7B087F43}" type="datetimeFigureOut">
              <a:rPr lang="en-GB" smtClean="0"/>
              <a:t>13/05/2024</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3EF17D6C-1E49-4C0D-AA97-ADCD0157E152}" type="slidenum">
              <a:rPr lang="en-GB" smtClean="0"/>
              <a:t>‹#›</a:t>
            </a:fld>
            <a:endParaRPr lang="en-GB"/>
          </a:p>
        </p:txBody>
      </p:sp>
    </p:spTree>
    <p:extLst>
      <p:ext uri="{BB962C8B-B14F-4D97-AF65-F5344CB8AC3E}">
        <p14:creationId xmlns:p14="http://schemas.microsoft.com/office/powerpoint/2010/main" val="179417335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5000117-813A-4788-A891-DE8E7B087F43}" type="datetimeFigureOut">
              <a:rPr lang="en-GB" smtClean="0"/>
              <a:t>13/05/2024</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3EF17D6C-1E49-4C0D-AA97-ADCD0157E152}" type="slidenum">
              <a:rPr lang="en-GB" smtClean="0"/>
              <a:t>‹#›</a:t>
            </a:fld>
            <a:endParaRPr lang="en-GB"/>
          </a:p>
        </p:txBody>
      </p:sp>
    </p:spTree>
    <p:extLst>
      <p:ext uri="{BB962C8B-B14F-4D97-AF65-F5344CB8AC3E}">
        <p14:creationId xmlns:p14="http://schemas.microsoft.com/office/powerpoint/2010/main" val="181180947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05000117-813A-4788-A891-DE8E7B087F43}" type="datetimeFigureOut">
              <a:rPr lang="en-GB" smtClean="0"/>
              <a:t>13/05/2024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3EF17D6C-1E49-4C0D-AA97-ADCD0157E152}" type="slidenum">
              <a:rPr lang="en-GB" smtClean="0"/>
              <a:t>‹#›</a:t>
            </a:fld>
            <a:endParaRPr lang="en-GB"/>
          </a:p>
        </p:txBody>
      </p:sp>
    </p:spTree>
    <p:extLst>
      <p:ext uri="{BB962C8B-B14F-4D97-AF65-F5344CB8AC3E}">
        <p14:creationId xmlns:p14="http://schemas.microsoft.com/office/powerpoint/2010/main" val="398803181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05000117-813A-4788-A891-DE8E7B087F43}" type="datetimeFigureOut">
              <a:rPr lang="en-GB" smtClean="0"/>
              <a:t>13/05/2024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3EF17D6C-1E49-4C0D-AA97-ADCD0157E152}" type="slidenum">
              <a:rPr lang="en-GB" smtClean="0"/>
              <a:t>‹#›</a:t>
            </a:fld>
            <a:endParaRPr lang="en-GB"/>
          </a:p>
        </p:txBody>
      </p:sp>
    </p:spTree>
    <p:extLst>
      <p:ext uri="{BB962C8B-B14F-4D97-AF65-F5344CB8AC3E}">
        <p14:creationId xmlns:p14="http://schemas.microsoft.com/office/powerpoint/2010/main" val="85924947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4">
            <a:lumMod val="20000"/>
            <a:lumOff val="80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5000117-813A-4788-A891-DE8E7B087F43}" type="datetimeFigureOut">
              <a:rPr lang="en-GB" smtClean="0"/>
              <a:t>13/05/2024</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EF17D6C-1E49-4C0D-AA97-ADCD0157E152}" type="slidenum">
              <a:rPr lang="en-GB" smtClean="0"/>
              <a:t>‹#›</a:t>
            </a:fld>
            <a:endParaRPr lang="en-GB"/>
          </a:p>
        </p:txBody>
      </p:sp>
    </p:spTree>
    <p:extLst>
      <p:ext uri="{BB962C8B-B14F-4D97-AF65-F5344CB8AC3E}">
        <p14:creationId xmlns:p14="http://schemas.microsoft.com/office/powerpoint/2010/main" val="231548215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fif"/><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slide" Target="slide3.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hyperlink" Target="http://www.wired.me.uk/Parent-Partnership.asp" TargetMode="External"/><Relationship Id="rId2" Type="http://schemas.openxmlformats.org/officeDocument/2006/relationships/slide" Target="slide3.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slide" Target="slide3.xml"/><Relationship Id="rId1" Type="http://schemas.openxmlformats.org/officeDocument/2006/relationships/slideLayout" Target="../slideLayouts/slideLayout7.xml"/><Relationship Id="rId5" Type="http://schemas.openxmlformats.org/officeDocument/2006/relationships/hyperlink" Target="http://localofferwirral.org/" TargetMode="External"/><Relationship Id="rId4" Type="http://schemas.openxmlformats.org/officeDocument/2006/relationships/image" Target="../media/image11.png"/></Relationships>
</file>

<file path=ppt/slides/_rels/slide17.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slide" Target="slide3.xml"/><Relationship Id="rId1" Type="http://schemas.openxmlformats.org/officeDocument/2006/relationships/slideLayout" Target="../slideLayouts/slideLayout7.xml"/><Relationship Id="rId5" Type="http://schemas.openxmlformats.org/officeDocument/2006/relationships/hyperlink" Target="http://localofferwirral.org/" TargetMode="External"/><Relationship Id="rId4" Type="http://schemas.openxmlformats.org/officeDocument/2006/relationships/image" Target="../media/image11.png"/></Relationships>
</file>

<file path=ppt/slides/_rels/slide19.xml.rels><?xml version="1.0" encoding="UTF-8" standalone="yes"?>
<Relationships xmlns="http://schemas.openxmlformats.org/package/2006/relationships"><Relationship Id="rId3" Type="http://schemas.openxmlformats.org/officeDocument/2006/relationships/slide" Target="slide20.xml"/><Relationship Id="rId2" Type="http://schemas.openxmlformats.org/officeDocument/2006/relationships/image" Target="../media/image13.jp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slide" Target="slide20.xml"/><Relationship Id="rId2" Type="http://schemas.openxmlformats.org/officeDocument/2006/relationships/slide" Target="slide3.xml"/><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8" Type="http://schemas.openxmlformats.org/officeDocument/2006/relationships/slide" Target="slide29.xml"/><Relationship Id="rId13" Type="http://schemas.openxmlformats.org/officeDocument/2006/relationships/slide" Target="slide36.xml"/><Relationship Id="rId18" Type="http://schemas.openxmlformats.org/officeDocument/2006/relationships/slide" Target="slide2.xml"/><Relationship Id="rId3" Type="http://schemas.openxmlformats.org/officeDocument/2006/relationships/slide" Target="slide22.xml"/><Relationship Id="rId7" Type="http://schemas.openxmlformats.org/officeDocument/2006/relationships/slide" Target="slide28.xml"/><Relationship Id="rId12" Type="http://schemas.openxmlformats.org/officeDocument/2006/relationships/slide" Target="slide33.xml"/><Relationship Id="rId17" Type="http://schemas.openxmlformats.org/officeDocument/2006/relationships/slide" Target="slide42.xml"/><Relationship Id="rId2" Type="http://schemas.openxmlformats.org/officeDocument/2006/relationships/slide" Target="slide21.xml"/><Relationship Id="rId16" Type="http://schemas.openxmlformats.org/officeDocument/2006/relationships/slide" Target="slide43.xml"/><Relationship Id="rId1" Type="http://schemas.openxmlformats.org/officeDocument/2006/relationships/slideLayout" Target="../slideLayouts/slideLayout7.xml"/><Relationship Id="rId6" Type="http://schemas.openxmlformats.org/officeDocument/2006/relationships/slide" Target="slide25.xml"/><Relationship Id="rId11" Type="http://schemas.openxmlformats.org/officeDocument/2006/relationships/slide" Target="slide32.xml"/><Relationship Id="rId5" Type="http://schemas.openxmlformats.org/officeDocument/2006/relationships/slide" Target="slide24.xml"/><Relationship Id="rId15" Type="http://schemas.openxmlformats.org/officeDocument/2006/relationships/slide" Target="slide41.xml"/><Relationship Id="rId10" Type="http://schemas.openxmlformats.org/officeDocument/2006/relationships/slide" Target="slide31.xml"/><Relationship Id="rId4" Type="http://schemas.openxmlformats.org/officeDocument/2006/relationships/slide" Target="slide23.xml"/><Relationship Id="rId9" Type="http://schemas.openxmlformats.org/officeDocument/2006/relationships/slide" Target="slide30.xml"/><Relationship Id="rId14" Type="http://schemas.openxmlformats.org/officeDocument/2006/relationships/slide" Target="slide37.xml"/></Relationships>
</file>

<file path=ppt/slides/_rels/slide21.xml.rels><?xml version="1.0" encoding="UTF-8" standalone="yes"?>
<Relationships xmlns="http://schemas.openxmlformats.org/package/2006/relationships"><Relationship Id="rId3" Type="http://schemas.openxmlformats.org/officeDocument/2006/relationships/slide" Target="slide20.xml"/><Relationship Id="rId2" Type="http://schemas.openxmlformats.org/officeDocument/2006/relationships/image" Target="../media/image14.jp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slide" Target="slide20.xml"/><Relationship Id="rId2" Type="http://schemas.openxmlformats.org/officeDocument/2006/relationships/image" Target="../media/image13.jp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slide" Target="slide20.xml"/><Relationship Id="rId2" Type="http://schemas.openxmlformats.org/officeDocument/2006/relationships/image" Target="../media/image14.jp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slide" Target="slide20.xml"/><Relationship Id="rId2" Type="http://schemas.openxmlformats.org/officeDocument/2006/relationships/image" Target="../media/image13.jp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slide" Target="slide20.xml"/><Relationship Id="rId2" Type="http://schemas.openxmlformats.org/officeDocument/2006/relationships/image" Target="../media/image14.jp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slide" Target="slide20.xml"/><Relationship Id="rId2" Type="http://schemas.openxmlformats.org/officeDocument/2006/relationships/image" Target="../media/image13.jp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slide" Target="slide20.xml"/><Relationship Id="rId2" Type="http://schemas.openxmlformats.org/officeDocument/2006/relationships/image" Target="../media/image14.jp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8" Type="http://schemas.openxmlformats.org/officeDocument/2006/relationships/slide" Target="slide8.xml"/><Relationship Id="rId13" Type="http://schemas.openxmlformats.org/officeDocument/2006/relationships/slide" Target="slide18.xml"/><Relationship Id="rId3" Type="http://schemas.openxmlformats.org/officeDocument/2006/relationships/slide" Target="slide5.xml"/><Relationship Id="rId7" Type="http://schemas.openxmlformats.org/officeDocument/2006/relationships/slide" Target="slide9.xml"/><Relationship Id="rId12" Type="http://schemas.openxmlformats.org/officeDocument/2006/relationships/slide" Target="slide17.xml"/><Relationship Id="rId2" Type="http://schemas.openxmlformats.org/officeDocument/2006/relationships/slide" Target="slide6.xml"/><Relationship Id="rId1" Type="http://schemas.openxmlformats.org/officeDocument/2006/relationships/slideLayout" Target="../slideLayouts/slideLayout6.xml"/><Relationship Id="rId6" Type="http://schemas.openxmlformats.org/officeDocument/2006/relationships/slide" Target="slide12.xml"/><Relationship Id="rId11" Type="http://schemas.openxmlformats.org/officeDocument/2006/relationships/slide" Target="slide14.xml"/><Relationship Id="rId5" Type="http://schemas.openxmlformats.org/officeDocument/2006/relationships/slide" Target="slide7.xml"/><Relationship Id="rId10" Type="http://schemas.openxmlformats.org/officeDocument/2006/relationships/slide" Target="slide16.xml"/><Relationship Id="rId4" Type="http://schemas.openxmlformats.org/officeDocument/2006/relationships/slide" Target="slide4.xml"/><Relationship Id="rId9" Type="http://schemas.openxmlformats.org/officeDocument/2006/relationships/slide" Target="slide13.xml"/><Relationship Id="rId14" Type="http://schemas.openxmlformats.org/officeDocument/2006/relationships/slide" Target="slide2.xml"/></Relationships>
</file>

<file path=ppt/slides/_rels/slide30.xml.rels><?xml version="1.0" encoding="UTF-8" standalone="yes"?>
<Relationships xmlns="http://schemas.openxmlformats.org/package/2006/relationships"><Relationship Id="rId3" Type="http://schemas.openxmlformats.org/officeDocument/2006/relationships/slide" Target="slide20.xml"/><Relationship Id="rId2" Type="http://schemas.openxmlformats.org/officeDocument/2006/relationships/image" Target="../media/image13.jp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slide" Target="slide20.xml"/><Relationship Id="rId2" Type="http://schemas.openxmlformats.org/officeDocument/2006/relationships/image" Target="../media/image14.jp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slide" Target="slide20.xml"/><Relationship Id="rId2" Type="http://schemas.openxmlformats.org/officeDocument/2006/relationships/image" Target="../media/image13.jp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slide" Target="slide20.xml"/><Relationship Id="rId2" Type="http://schemas.openxmlformats.org/officeDocument/2006/relationships/image" Target="../media/image14.jp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slide" Target="slide20.xml"/><Relationship Id="rId2" Type="http://schemas.openxmlformats.org/officeDocument/2006/relationships/image" Target="../media/image13.jp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3" Type="http://schemas.openxmlformats.org/officeDocument/2006/relationships/slide" Target="slide20.xml"/><Relationship Id="rId2" Type="http://schemas.openxmlformats.org/officeDocument/2006/relationships/image" Target="../media/image14.jp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3" Type="http://schemas.openxmlformats.org/officeDocument/2006/relationships/slide" Target="slide20.xml"/><Relationship Id="rId2" Type="http://schemas.openxmlformats.org/officeDocument/2006/relationships/image" Target="../media/image13.jp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3" Type="http://schemas.openxmlformats.org/officeDocument/2006/relationships/slide" Target="slide20.xml"/><Relationship Id="rId2" Type="http://schemas.openxmlformats.org/officeDocument/2006/relationships/image" Target="../media/image13.jpg"/><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3" Type="http://schemas.openxmlformats.org/officeDocument/2006/relationships/slide" Target="slide20.xml"/><Relationship Id="rId2" Type="http://schemas.openxmlformats.org/officeDocument/2006/relationships/image" Target="../media/image14.jpg"/><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3" Type="http://schemas.openxmlformats.org/officeDocument/2006/relationships/slide" Target="slide20.xml"/><Relationship Id="rId2" Type="http://schemas.openxmlformats.org/officeDocument/2006/relationships/image" Target="../media/image13.jpg"/><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3" Type="http://schemas.openxmlformats.org/officeDocument/2006/relationships/slide" Target="slide20.xml"/><Relationship Id="rId2" Type="http://schemas.openxmlformats.org/officeDocument/2006/relationships/image" Target="../media/image14.jpg"/><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3" Type="http://schemas.openxmlformats.org/officeDocument/2006/relationships/slide" Target="slide20.xml"/><Relationship Id="rId2" Type="http://schemas.openxmlformats.org/officeDocument/2006/relationships/image" Target="../media/image13.jp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image" Target="../media/image3.png"/><Relationship Id="rId1" Type="http://schemas.openxmlformats.org/officeDocument/2006/relationships/slideLayout" Target="../slideLayouts/slideLayout7.xml"/><Relationship Id="rId5" Type="http://schemas.openxmlformats.org/officeDocument/2006/relationships/hyperlink" Target="https://www.woodslee.coopacademies.co.uk/googledrive/?title=SEND-Policy-Woodslee&amp;pid=0&amp;gdfid=1ljOyOdePiA73eowMe8Il77AVScweNz4DY7fNw7JYeHk" TargetMode="External"/><Relationship Id="rId4" Type="http://schemas.openxmlformats.org/officeDocument/2006/relationships/hyperlink" Target="https://www.woodslee.coopacademies.co.uk/googledrive/?title=SEND+Policy+on+One+Page&amp;pid=0&amp;gdfid=12NIB9vmJecATFnB5EZfWDKOcY-JnD584U9XdbkXTEJY" TargetMode="External"/></Relationships>
</file>

<file path=ppt/slides/_rels/slide6.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slide" Target="slide3.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362D44EE-C852-4460-B8B5-C4F2BC20510C}"/>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6194716" y="739978"/>
            <a:ext cx="5334930" cy="3004145"/>
          </a:xfrm>
        </p:spPr>
        <p:txBody>
          <a:bodyPr>
            <a:normAutofit/>
          </a:bodyPr>
          <a:lstStyle/>
          <a:p>
            <a:r>
              <a:rPr lang="en-GB" sz="5100" b="1"/>
              <a:t>Co-op Academy Woodslee </a:t>
            </a:r>
            <a:br>
              <a:rPr lang="en-GB" sz="5100" b="1"/>
            </a:br>
            <a:r>
              <a:rPr lang="en-GB" sz="5100" b="1"/>
              <a:t>Interactive Information Report </a:t>
            </a:r>
          </a:p>
        </p:txBody>
      </p:sp>
      <p:sp>
        <p:nvSpPr>
          <p:cNvPr id="3" name="Subtitle 2"/>
          <p:cNvSpPr>
            <a:spLocks noGrp="1"/>
          </p:cNvSpPr>
          <p:nvPr>
            <p:ph type="subTitle" idx="1"/>
          </p:nvPr>
        </p:nvSpPr>
        <p:spPr>
          <a:xfrm>
            <a:off x="6194715" y="3836197"/>
            <a:ext cx="5334931" cy="2189214"/>
          </a:xfrm>
        </p:spPr>
        <p:txBody>
          <a:bodyPr>
            <a:normAutofit/>
          </a:bodyPr>
          <a:lstStyle/>
          <a:p>
            <a:r>
              <a:rPr lang="en-GB" dirty="0"/>
              <a:t>February 2024</a:t>
            </a:r>
          </a:p>
        </p:txBody>
      </p:sp>
      <p:sp>
        <p:nvSpPr>
          <p:cNvPr id="13" name="Freeform: Shape 12">
            <a:extLst>
              <a:ext uri="{FF2B5EF4-FFF2-40B4-BE49-F238E27FC236}">
                <a16:creationId xmlns:a16="http://schemas.microsoft.com/office/drawing/2014/main" id="{658970D8-8D1D-4B5C-894B-E871CC86543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530529" y="1"/>
            <a:ext cx="1155142" cy="591009"/>
          </a:xfrm>
          <a:custGeom>
            <a:avLst/>
            <a:gdLst>
              <a:gd name="connsiteX0" fmla="*/ 1355 w 1155142"/>
              <a:gd name="connsiteY0" fmla="*/ 0 h 591009"/>
              <a:gd name="connsiteX1" fmla="*/ 1153787 w 1155142"/>
              <a:gd name="connsiteY1" fmla="*/ 0 h 591009"/>
              <a:gd name="connsiteX2" fmla="*/ 1155142 w 1155142"/>
              <a:gd name="connsiteY2" fmla="*/ 13438 h 591009"/>
              <a:gd name="connsiteX3" fmla="*/ 577571 w 1155142"/>
              <a:gd name="connsiteY3" fmla="*/ 591009 h 591009"/>
              <a:gd name="connsiteX4" fmla="*/ 0 w 1155142"/>
              <a:gd name="connsiteY4" fmla="*/ 13438 h 5910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55142" h="591009">
                <a:moveTo>
                  <a:pt x="1355" y="0"/>
                </a:moveTo>
                <a:lnTo>
                  <a:pt x="1153787" y="0"/>
                </a:lnTo>
                <a:lnTo>
                  <a:pt x="1155142" y="13438"/>
                </a:lnTo>
                <a:cubicBezTo>
                  <a:pt x="1155142" y="332422"/>
                  <a:pt x="896555" y="591009"/>
                  <a:pt x="577571" y="591009"/>
                </a:cubicBezTo>
                <a:cubicBezTo>
                  <a:pt x="258587" y="591009"/>
                  <a:pt x="0" y="332422"/>
                  <a:pt x="0" y="13438"/>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5" name="Freeform: Shape 14">
            <a:extLst>
              <a:ext uri="{FF2B5EF4-FFF2-40B4-BE49-F238E27FC236}">
                <a16:creationId xmlns:a16="http://schemas.microsoft.com/office/drawing/2014/main" id="{F227E5B6-9132-43CA-B503-37A18562ADF2}"/>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349052" y="0"/>
            <a:ext cx="1737401" cy="959536"/>
          </a:xfrm>
          <a:custGeom>
            <a:avLst/>
            <a:gdLst>
              <a:gd name="connsiteX0" fmla="*/ 0 w 1737401"/>
              <a:gd name="connsiteY0" fmla="*/ 0 h 959536"/>
              <a:gd name="connsiteX1" fmla="*/ 123825 w 1737401"/>
              <a:gd name="connsiteY1" fmla="*/ 0 h 959536"/>
              <a:gd name="connsiteX2" fmla="*/ 123825 w 1737401"/>
              <a:gd name="connsiteY2" fmla="*/ 790277 h 959536"/>
              <a:gd name="connsiteX3" fmla="*/ 1490095 w 1737401"/>
              <a:gd name="connsiteY3" fmla="*/ 0 h 959536"/>
              <a:gd name="connsiteX4" fmla="*/ 1737401 w 1737401"/>
              <a:gd name="connsiteY4" fmla="*/ 0 h 959536"/>
              <a:gd name="connsiteX5" fmla="*/ 92869 w 1737401"/>
              <a:gd name="connsiteY5" fmla="*/ 951249 h 959536"/>
              <a:gd name="connsiteX6" fmla="*/ 61913 w 1737401"/>
              <a:gd name="connsiteY6" fmla="*/ 959536 h 959536"/>
              <a:gd name="connsiteX7" fmla="*/ 0 w 1737401"/>
              <a:gd name="connsiteY7" fmla="*/ 897624 h 9595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401" h="959536">
                <a:moveTo>
                  <a:pt x="0" y="0"/>
                </a:moveTo>
                <a:lnTo>
                  <a:pt x="123825" y="0"/>
                </a:lnTo>
                <a:lnTo>
                  <a:pt x="123825" y="790277"/>
                </a:lnTo>
                <a:lnTo>
                  <a:pt x="1490095" y="0"/>
                </a:lnTo>
                <a:lnTo>
                  <a:pt x="1737401" y="0"/>
                </a:lnTo>
                <a:lnTo>
                  <a:pt x="92869" y="951249"/>
                </a:lnTo>
                <a:cubicBezTo>
                  <a:pt x="83458" y="956688"/>
                  <a:pt x="72780" y="959546"/>
                  <a:pt x="61913" y="959536"/>
                </a:cubicBezTo>
                <a:cubicBezTo>
                  <a:pt x="27719" y="959536"/>
                  <a:pt x="0" y="931818"/>
                  <a:pt x="0" y="897624"/>
                </a:cubicBezTo>
                <a:close/>
              </a:path>
            </a:pathLst>
          </a:custGeom>
          <a:solidFill>
            <a:schemeClr val="accent6"/>
          </a:solidFill>
          <a:ln w="9525" cap="flat">
            <a:noFill/>
            <a:prstDash val="solid"/>
            <a:miter/>
          </a:ln>
        </p:spPr>
        <p:txBody>
          <a:bodyPr rtlCol="0" anchor="ctr"/>
          <a:lstStyle/>
          <a:p>
            <a:endParaRPr lang="en-US"/>
          </a:p>
        </p:txBody>
      </p:sp>
      <p:sp>
        <p:nvSpPr>
          <p:cNvPr id="17" name="Freeform: Shape 16">
            <a:extLst>
              <a:ext uri="{FF2B5EF4-FFF2-40B4-BE49-F238E27FC236}">
                <a16:creationId xmlns:a16="http://schemas.microsoft.com/office/drawing/2014/main" id="{03C2051E-A88D-48E5-BACF-AAED17892722}"/>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2916245"/>
            <a:ext cx="159741" cy="552996"/>
          </a:xfrm>
          <a:custGeom>
            <a:avLst/>
            <a:gdLst>
              <a:gd name="connsiteX0" fmla="*/ 159741 w 159741"/>
              <a:gd name="connsiteY0" fmla="*/ 0 h 552996"/>
              <a:gd name="connsiteX1" fmla="*/ 159741 w 159741"/>
              <a:gd name="connsiteY1" fmla="*/ 552996 h 552996"/>
              <a:gd name="connsiteX2" fmla="*/ 141849 w 159741"/>
              <a:gd name="connsiteY2" fmla="*/ 543285 h 552996"/>
              <a:gd name="connsiteX3" fmla="*/ 0 w 159741"/>
              <a:gd name="connsiteY3" fmla="*/ 276498 h 552996"/>
              <a:gd name="connsiteX4" fmla="*/ 141849 w 159741"/>
              <a:gd name="connsiteY4" fmla="*/ 9711 h 5529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9741" h="552996">
                <a:moveTo>
                  <a:pt x="159741" y="0"/>
                </a:moveTo>
                <a:lnTo>
                  <a:pt x="159741" y="552996"/>
                </a:lnTo>
                <a:lnTo>
                  <a:pt x="141849" y="543285"/>
                </a:lnTo>
                <a:cubicBezTo>
                  <a:pt x="56268" y="485467"/>
                  <a:pt x="0" y="387554"/>
                  <a:pt x="0" y="276498"/>
                </a:cubicBezTo>
                <a:cubicBezTo>
                  <a:pt x="0" y="165443"/>
                  <a:pt x="56268" y="67529"/>
                  <a:pt x="141849" y="9711"/>
                </a:cubicBezTo>
                <a:close/>
              </a:path>
            </a:pathLst>
          </a:custGeom>
          <a:solidFill>
            <a:schemeClr val="accent2"/>
          </a:solidFill>
          <a:ln w="12700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9" name="Freeform: Shape 18">
            <a:extLst>
              <a:ext uri="{FF2B5EF4-FFF2-40B4-BE49-F238E27FC236}">
                <a16:creationId xmlns:a16="http://schemas.microsoft.com/office/drawing/2014/main" id="{7821A508-2985-4905-874A-527429BAABF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5835649"/>
            <a:ext cx="1548180" cy="1022351"/>
          </a:xfrm>
          <a:custGeom>
            <a:avLst/>
            <a:gdLst>
              <a:gd name="connsiteX0" fmla="*/ 61913 w 1548180"/>
              <a:gd name="connsiteY0" fmla="*/ 0 h 1022351"/>
              <a:gd name="connsiteX1" fmla="*/ 1548180 w 1548180"/>
              <a:gd name="connsiteY1" fmla="*/ 0 h 1022351"/>
              <a:gd name="connsiteX2" fmla="*/ 1548180 w 1548180"/>
              <a:gd name="connsiteY2" fmla="*/ 123825 h 1022351"/>
              <a:gd name="connsiteX3" fmla="*/ 123825 w 1548180"/>
              <a:gd name="connsiteY3" fmla="*/ 123825 h 1022351"/>
              <a:gd name="connsiteX4" fmla="*/ 123825 w 1548180"/>
              <a:gd name="connsiteY4" fmla="*/ 1022351 h 1022351"/>
              <a:gd name="connsiteX5" fmla="*/ 0 w 1548180"/>
              <a:gd name="connsiteY5" fmla="*/ 1022351 h 1022351"/>
              <a:gd name="connsiteX6" fmla="*/ 0 w 1548180"/>
              <a:gd name="connsiteY6" fmla="*/ 61913 h 1022351"/>
              <a:gd name="connsiteX7" fmla="*/ 61913 w 1548180"/>
              <a:gd name="connsiteY7" fmla="*/ 0 h 10223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48180" h="1022351">
                <a:moveTo>
                  <a:pt x="61913" y="0"/>
                </a:moveTo>
                <a:lnTo>
                  <a:pt x="1548180" y="0"/>
                </a:lnTo>
                <a:lnTo>
                  <a:pt x="1548180" y="123825"/>
                </a:lnTo>
                <a:lnTo>
                  <a:pt x="123825" y="123825"/>
                </a:lnTo>
                <a:lnTo>
                  <a:pt x="123825" y="1022351"/>
                </a:lnTo>
                <a:lnTo>
                  <a:pt x="0" y="1022351"/>
                </a:lnTo>
                <a:lnTo>
                  <a:pt x="0" y="61913"/>
                </a:lnTo>
                <a:cubicBezTo>
                  <a:pt x="0" y="27719"/>
                  <a:pt x="27719" y="0"/>
                  <a:pt x="61913" y="0"/>
                </a:cubicBezTo>
                <a:close/>
              </a:path>
            </a:pathLst>
          </a:custGeom>
          <a:solidFill>
            <a:schemeClr val="accent6"/>
          </a:solidFill>
          <a:ln w="9525" cap="flat">
            <a:noFill/>
            <a:prstDash val="solid"/>
            <a:miter/>
          </a:ln>
        </p:spPr>
        <p:txBody>
          <a:bodyPr rtlCol="0" anchor="ctr"/>
          <a:lstStyle/>
          <a:p>
            <a:endParaRPr lang="en-US"/>
          </a:p>
        </p:txBody>
      </p:sp>
      <p:sp>
        <p:nvSpPr>
          <p:cNvPr id="21" name="Freeform: Shape 20">
            <a:extLst>
              <a:ext uri="{FF2B5EF4-FFF2-40B4-BE49-F238E27FC236}">
                <a16:creationId xmlns:a16="http://schemas.microsoft.com/office/drawing/2014/main" id="{D2929CB1-0E3C-4B2D-ADC5-0154FB33BA4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3697761" y="5717906"/>
            <a:ext cx="1771609" cy="1140095"/>
          </a:xfrm>
          <a:custGeom>
            <a:avLst/>
            <a:gdLst>
              <a:gd name="connsiteX0" fmla="*/ 1561721 w 1771609"/>
              <a:gd name="connsiteY0" fmla="*/ 763041 h 1140095"/>
              <a:gd name="connsiteX1" fmla="*/ 1623024 w 1771609"/>
              <a:gd name="connsiteY1" fmla="*/ 792810 h 1140095"/>
              <a:gd name="connsiteX2" fmla="*/ 1711735 w 1771609"/>
              <a:gd name="connsiteY2" fmla="*/ 970132 h 1140095"/>
              <a:gd name="connsiteX3" fmla="*/ 1771609 w 1771609"/>
              <a:gd name="connsiteY3" fmla="*/ 1140095 h 1140095"/>
              <a:gd name="connsiteX4" fmla="*/ 1637225 w 1771609"/>
              <a:gd name="connsiteY4" fmla="*/ 1140095 h 1140095"/>
              <a:gd name="connsiteX5" fmla="*/ 1594820 w 1771609"/>
              <a:gd name="connsiteY5" fmla="*/ 1019711 h 1140095"/>
              <a:gd name="connsiteX6" fmla="*/ 1513200 w 1771609"/>
              <a:gd name="connsiteY6" fmla="*/ 856627 h 1140095"/>
              <a:gd name="connsiteX7" fmla="*/ 1538499 w 1771609"/>
              <a:gd name="connsiteY7" fmla="*/ 770415 h 1140095"/>
              <a:gd name="connsiteX8" fmla="*/ 1561721 w 1771609"/>
              <a:gd name="connsiteY8" fmla="*/ 763041 h 1140095"/>
              <a:gd name="connsiteX9" fmla="*/ 933455 w 1771609"/>
              <a:gd name="connsiteY9" fmla="*/ 161309 h 1140095"/>
              <a:gd name="connsiteX10" fmla="*/ 957797 w 1771609"/>
              <a:gd name="connsiteY10" fmla="*/ 167970 h 1140095"/>
              <a:gd name="connsiteX11" fmla="*/ 1286982 w 1771609"/>
              <a:gd name="connsiteY11" fmla="*/ 387616 h 1140095"/>
              <a:gd name="connsiteX12" fmla="*/ 1293725 w 1771609"/>
              <a:gd name="connsiteY12" fmla="*/ 477075 h 1140095"/>
              <a:gd name="connsiteX13" fmla="*/ 1245453 w 1771609"/>
              <a:gd name="connsiteY13" fmla="*/ 499154 h 1140095"/>
              <a:gd name="connsiteX14" fmla="*/ 1245167 w 1771609"/>
              <a:gd name="connsiteY14" fmla="*/ 499154 h 1140095"/>
              <a:gd name="connsiteX15" fmla="*/ 1203638 w 1771609"/>
              <a:gd name="connsiteY15" fmla="*/ 484104 h 1140095"/>
              <a:gd name="connsiteX16" fmla="*/ 900647 w 1771609"/>
              <a:gd name="connsiteY16" fmla="*/ 281508 h 1140095"/>
              <a:gd name="connsiteX17" fmla="*/ 872454 w 1771609"/>
              <a:gd name="connsiteY17" fmla="*/ 196164 h 1140095"/>
              <a:gd name="connsiteX18" fmla="*/ 933455 w 1771609"/>
              <a:gd name="connsiteY18" fmla="*/ 161309 h 1140095"/>
              <a:gd name="connsiteX19" fmla="*/ 256260 w 1771609"/>
              <a:gd name="connsiteY19" fmla="*/ 29 h 1140095"/>
              <a:gd name="connsiteX20" fmla="*/ 454020 w 1771609"/>
              <a:gd name="connsiteY20" fmla="*/ 13474 h 1140095"/>
              <a:gd name="connsiteX21" fmla="*/ 509236 w 1771609"/>
              <a:gd name="connsiteY21" fmla="*/ 84182 h 1140095"/>
              <a:gd name="connsiteX22" fmla="*/ 445829 w 1771609"/>
              <a:gd name="connsiteY22" fmla="*/ 139871 h 1140095"/>
              <a:gd name="connsiteX23" fmla="*/ 437447 w 1771609"/>
              <a:gd name="connsiteY23" fmla="*/ 139395 h 1140095"/>
              <a:gd name="connsiteX24" fmla="*/ 73211 w 1771609"/>
              <a:gd name="connsiteY24" fmla="*/ 137204 h 1140095"/>
              <a:gd name="connsiteX25" fmla="*/ 749 w 1771609"/>
              <a:gd name="connsiteY25" fmla="*/ 84082 h 1140095"/>
              <a:gd name="connsiteX26" fmla="*/ 53871 w 1771609"/>
              <a:gd name="connsiteY26" fmla="*/ 11621 h 1140095"/>
              <a:gd name="connsiteX27" fmla="*/ 58352 w 1771609"/>
              <a:gd name="connsiteY27" fmla="*/ 11093 h 1140095"/>
              <a:gd name="connsiteX28" fmla="*/ 256260 w 1771609"/>
              <a:gd name="connsiteY28" fmla="*/ 29 h 11400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771609" h="1140095">
                <a:moveTo>
                  <a:pt x="1561721" y="763041"/>
                </a:moveTo>
                <a:cubicBezTo>
                  <a:pt x="1585506" y="760324"/>
                  <a:pt x="1609722" y="771249"/>
                  <a:pt x="1623024" y="792810"/>
                </a:cubicBezTo>
                <a:cubicBezTo>
                  <a:pt x="1656300" y="850065"/>
                  <a:pt x="1685920" y="909291"/>
                  <a:pt x="1711735" y="970132"/>
                </a:cubicBezTo>
                <a:lnTo>
                  <a:pt x="1771609" y="1140095"/>
                </a:lnTo>
                <a:lnTo>
                  <a:pt x="1637225" y="1140095"/>
                </a:lnTo>
                <a:lnTo>
                  <a:pt x="1594820" y="1019711"/>
                </a:lnTo>
                <a:cubicBezTo>
                  <a:pt x="1571072" y="963753"/>
                  <a:pt x="1543818" y="909282"/>
                  <a:pt x="1513200" y="856627"/>
                </a:cubicBezTo>
                <a:cubicBezTo>
                  <a:pt x="1496379" y="825834"/>
                  <a:pt x="1507704" y="787236"/>
                  <a:pt x="1538499" y="770415"/>
                </a:cubicBezTo>
                <a:cubicBezTo>
                  <a:pt x="1545912" y="766367"/>
                  <a:pt x="1553792" y="763946"/>
                  <a:pt x="1561721" y="763041"/>
                </a:cubicBezTo>
                <a:close/>
                <a:moveTo>
                  <a:pt x="933455" y="161309"/>
                </a:moveTo>
                <a:cubicBezTo>
                  <a:pt x="941693" y="161855"/>
                  <a:pt x="949959" y="164025"/>
                  <a:pt x="957797" y="167970"/>
                </a:cubicBezTo>
                <a:cubicBezTo>
                  <a:pt x="1076184" y="227289"/>
                  <a:pt x="1186759" y="301068"/>
                  <a:pt x="1286982" y="387616"/>
                </a:cubicBezTo>
                <a:cubicBezTo>
                  <a:pt x="1313547" y="410457"/>
                  <a:pt x="1316566" y="450510"/>
                  <a:pt x="1293725" y="477075"/>
                </a:cubicBezTo>
                <a:cubicBezTo>
                  <a:pt x="1281638" y="491137"/>
                  <a:pt x="1263998" y="499204"/>
                  <a:pt x="1245453" y="499154"/>
                </a:cubicBezTo>
                <a:lnTo>
                  <a:pt x="1245167" y="499154"/>
                </a:lnTo>
                <a:cubicBezTo>
                  <a:pt x="1229965" y="499301"/>
                  <a:pt x="1215220" y="493956"/>
                  <a:pt x="1203638" y="484104"/>
                </a:cubicBezTo>
                <a:cubicBezTo>
                  <a:pt x="1111407" y="404300"/>
                  <a:pt x="1009633" y="336248"/>
                  <a:pt x="900647" y="281508"/>
                </a:cubicBezTo>
                <a:cubicBezTo>
                  <a:pt x="869295" y="265726"/>
                  <a:pt x="856672" y="227516"/>
                  <a:pt x="872454" y="196164"/>
                </a:cubicBezTo>
                <a:cubicBezTo>
                  <a:pt x="884290" y="172650"/>
                  <a:pt x="908742" y="159670"/>
                  <a:pt x="933455" y="161309"/>
                </a:cubicBezTo>
                <a:close/>
                <a:moveTo>
                  <a:pt x="256260" y="29"/>
                </a:moveTo>
                <a:cubicBezTo>
                  <a:pt x="322331" y="427"/>
                  <a:pt x="388378" y="4909"/>
                  <a:pt x="454020" y="13474"/>
                </a:cubicBezTo>
                <a:cubicBezTo>
                  <a:pt x="488793" y="17752"/>
                  <a:pt x="513514" y="49409"/>
                  <a:pt x="509236" y="84182"/>
                </a:cubicBezTo>
                <a:cubicBezTo>
                  <a:pt x="505303" y="116151"/>
                  <a:pt x="478038" y="140098"/>
                  <a:pt x="445829" y="139871"/>
                </a:cubicBezTo>
                <a:cubicBezTo>
                  <a:pt x="443027" y="139899"/>
                  <a:pt x="440227" y="139740"/>
                  <a:pt x="437447" y="139395"/>
                </a:cubicBezTo>
                <a:cubicBezTo>
                  <a:pt x="316592" y="123615"/>
                  <a:pt x="194247" y="122878"/>
                  <a:pt x="73211" y="137204"/>
                </a:cubicBezTo>
                <a:cubicBezTo>
                  <a:pt x="38532" y="142545"/>
                  <a:pt x="6090" y="118762"/>
                  <a:pt x="749" y="84082"/>
                </a:cubicBezTo>
                <a:cubicBezTo>
                  <a:pt x="-4591" y="49403"/>
                  <a:pt x="19192" y="16961"/>
                  <a:pt x="53871" y="11621"/>
                </a:cubicBezTo>
                <a:cubicBezTo>
                  <a:pt x="55358" y="11392"/>
                  <a:pt x="56852" y="11216"/>
                  <a:pt x="58352" y="11093"/>
                </a:cubicBezTo>
                <a:cubicBezTo>
                  <a:pt x="124093" y="3319"/>
                  <a:pt x="190189" y="-369"/>
                  <a:pt x="256260" y="29"/>
                </a:cubicBezTo>
                <a:close/>
              </a:path>
            </a:pathLst>
          </a:custGeom>
          <a:solidFill>
            <a:schemeClr val="accent4"/>
          </a:solidFill>
          <a:ln w="9525" cap="flat">
            <a:noFill/>
            <a:prstDash val="solid"/>
            <a:miter/>
          </a:ln>
        </p:spPr>
        <p:txBody>
          <a:bodyPr rtlCol="0" anchor="ctr"/>
          <a:lstStyle/>
          <a:p>
            <a:endParaRPr lang="en-US"/>
          </a:p>
        </p:txBody>
      </p:sp>
      <p:pic>
        <p:nvPicPr>
          <p:cNvPr id="6" name="Picture 5" descr="A logo with blue letters&#10;&#10;Description automatically generated">
            <a:extLst>
              <a:ext uri="{FF2B5EF4-FFF2-40B4-BE49-F238E27FC236}">
                <a16:creationId xmlns:a16="http://schemas.microsoft.com/office/drawing/2014/main" id="{611CA0C8-C49F-6471-AC50-82522604CE84}"/>
              </a:ext>
            </a:extLst>
          </p:cNvPr>
          <p:cNvPicPr>
            <a:picLocks noChangeAspect="1"/>
          </p:cNvPicPr>
          <p:nvPr/>
        </p:nvPicPr>
        <p:blipFill rotWithShape="1">
          <a:blip r:embed="rId2">
            <a:extLst>
              <a:ext uri="{28A0092B-C50C-407E-A947-70E740481C1C}">
                <a14:useLocalDpi xmlns:a14="http://schemas.microsoft.com/office/drawing/2010/main" val="0"/>
              </a:ext>
            </a:extLst>
          </a:blip>
          <a:srcRect r="-2" b="-2"/>
          <a:stretch/>
        </p:blipFill>
        <p:spPr>
          <a:xfrm>
            <a:off x="631840" y="598720"/>
            <a:ext cx="5178249" cy="5178249"/>
          </a:xfrm>
          <a:custGeom>
            <a:avLst/>
            <a:gdLst/>
            <a:ahLst/>
            <a:cxnLst/>
            <a:rect l="l" t="t" r="r" b="b"/>
            <a:pathLst>
              <a:path w="3741748" h="3741748">
                <a:moveTo>
                  <a:pt x="1870874" y="0"/>
                </a:moveTo>
                <a:cubicBezTo>
                  <a:pt x="2904129" y="0"/>
                  <a:pt x="3741748" y="837619"/>
                  <a:pt x="3741748" y="1870874"/>
                </a:cubicBezTo>
                <a:cubicBezTo>
                  <a:pt x="3741748" y="2904129"/>
                  <a:pt x="2904129" y="3741748"/>
                  <a:pt x="1870874" y="3741748"/>
                </a:cubicBezTo>
                <a:cubicBezTo>
                  <a:pt x="837619" y="3741748"/>
                  <a:pt x="0" y="2904129"/>
                  <a:pt x="0" y="1870874"/>
                </a:cubicBezTo>
                <a:cubicBezTo>
                  <a:pt x="0" y="837619"/>
                  <a:pt x="837619" y="0"/>
                  <a:pt x="1870874" y="0"/>
                </a:cubicBezTo>
                <a:close/>
              </a:path>
            </a:pathLst>
          </a:custGeom>
        </p:spPr>
      </p:pic>
      <p:sp>
        <p:nvSpPr>
          <p:cNvPr id="23" name="Freeform: Shape 22">
            <a:extLst>
              <a:ext uri="{FF2B5EF4-FFF2-40B4-BE49-F238E27FC236}">
                <a16:creationId xmlns:a16="http://schemas.microsoft.com/office/drawing/2014/main" id="{5F2F0C84-BE8C-4DC2-A6D3-30349A801D5C}"/>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520513" y="6258756"/>
            <a:ext cx="1565940" cy="599245"/>
          </a:xfrm>
          <a:custGeom>
            <a:avLst/>
            <a:gdLst>
              <a:gd name="connsiteX0" fmla="*/ 782970 w 1565940"/>
              <a:gd name="connsiteY0" fmla="*/ 0 h 599245"/>
              <a:gd name="connsiteX1" fmla="*/ 1528042 w 1565940"/>
              <a:gd name="connsiteY1" fmla="*/ 480469 h 599245"/>
              <a:gd name="connsiteX2" fmla="*/ 1565940 w 1565940"/>
              <a:gd name="connsiteY2" fmla="*/ 599245 h 599245"/>
              <a:gd name="connsiteX3" fmla="*/ 0 w 1565940"/>
              <a:gd name="connsiteY3" fmla="*/ 599245 h 599245"/>
              <a:gd name="connsiteX4" fmla="*/ 37898 w 1565940"/>
              <a:gd name="connsiteY4" fmla="*/ 480469 h 599245"/>
              <a:gd name="connsiteX5" fmla="*/ 782970 w 1565940"/>
              <a:gd name="connsiteY5" fmla="*/ 0 h 5992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65940" h="599245">
                <a:moveTo>
                  <a:pt x="782970" y="0"/>
                </a:moveTo>
                <a:cubicBezTo>
                  <a:pt x="1117910" y="0"/>
                  <a:pt x="1405287" y="198118"/>
                  <a:pt x="1528042" y="480469"/>
                </a:cubicBezTo>
                <a:lnTo>
                  <a:pt x="1565940" y="599245"/>
                </a:lnTo>
                <a:lnTo>
                  <a:pt x="0" y="599245"/>
                </a:lnTo>
                <a:lnTo>
                  <a:pt x="37898" y="480469"/>
                </a:lnTo>
                <a:cubicBezTo>
                  <a:pt x="160653" y="198118"/>
                  <a:pt x="448030" y="0"/>
                  <a:pt x="782970"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Tree>
    <p:extLst>
      <p:ext uri="{BB962C8B-B14F-4D97-AF65-F5344CB8AC3E}">
        <p14:creationId xmlns:p14="http://schemas.microsoft.com/office/powerpoint/2010/main" val="11108085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par>
                                <p:cTn id="8" presetID="10" presetClass="entr" presetSubtype="0" fill="hold" grpId="0" nodeType="withEffect">
                                  <p:stCondLst>
                                    <p:cond delay="1500"/>
                                  </p:stCondLst>
                                  <p:iterate>
                                    <p:tmPct val="10000"/>
                                  </p:iterate>
                                  <p:childTnLst>
                                    <p:set>
                                      <p:cBhvr>
                                        <p:cTn id="9" dur="1" fill="hold">
                                          <p:stCondLst>
                                            <p:cond delay="0"/>
                                          </p:stCondLst>
                                        </p:cTn>
                                        <p:tgtEl>
                                          <p:spTgt spid="3">
                                            <p:txEl>
                                              <p:pRg st="0" end="0"/>
                                            </p:txEl>
                                          </p:spTgt>
                                        </p:tgtEl>
                                        <p:attrNameLst>
                                          <p:attrName>style.visibility</p:attrName>
                                        </p:attrNameLst>
                                      </p:cBhvr>
                                      <p:to>
                                        <p:strVal val="visible"/>
                                      </p:to>
                                    </p:set>
                                    <p:animEffect transition="in" filter="fade">
                                      <p:cBhvr>
                                        <p:cTn id="10" dur="7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169226" y="1634151"/>
            <a:ext cx="11652298" cy="3970318"/>
          </a:xfrm>
          <a:prstGeom prst="rect">
            <a:avLst/>
          </a:prstGeom>
        </p:spPr>
        <p:txBody>
          <a:bodyPr wrap="square">
            <a:spAutoFit/>
          </a:bodyPr>
          <a:lstStyle/>
          <a:p>
            <a:pPr algn="just"/>
            <a:r>
              <a:rPr lang="en-GB" dirty="0"/>
              <a:t>For </a:t>
            </a:r>
            <a:r>
              <a:rPr lang="en-GB" dirty="0" err="1" smtClean="0"/>
              <a:t>childs</a:t>
            </a:r>
            <a:r>
              <a:rPr lang="en-GB" dirty="0" smtClean="0"/>
              <a:t> </a:t>
            </a:r>
            <a:r>
              <a:rPr lang="en-GB" dirty="0"/>
              <a:t>with a medical condition an Individual Health Care Plan (IHCP) may need to be written with parents/carers and the SENDCo, to guide staff about how to manage these </a:t>
            </a:r>
            <a:r>
              <a:rPr lang="en-GB" dirty="0" err="1" smtClean="0"/>
              <a:t>childs</a:t>
            </a:r>
            <a:r>
              <a:rPr lang="en-GB" dirty="0" smtClean="0"/>
              <a:t> </a:t>
            </a:r>
            <a:r>
              <a:rPr lang="en-GB" dirty="0"/>
              <a:t>needs. </a:t>
            </a:r>
            <a:r>
              <a:rPr lang="en-GB" dirty="0" err="1" smtClean="0"/>
              <a:t>childs</a:t>
            </a:r>
            <a:r>
              <a:rPr lang="en-GB" dirty="0" smtClean="0"/>
              <a:t> </a:t>
            </a:r>
            <a:r>
              <a:rPr lang="en-GB" dirty="0"/>
              <a:t>with more complex medical conditions may need to have a plan written that involves medics who should also attend the meeting. Necessary additional medical advice to support the medical needs would be detailed at these meetings and provided by the medical team. Woodslee also has a small designated medical room that </a:t>
            </a:r>
            <a:r>
              <a:rPr lang="en-GB" dirty="0" err="1" smtClean="0"/>
              <a:t>childs</a:t>
            </a:r>
            <a:r>
              <a:rPr lang="en-GB" dirty="0" smtClean="0"/>
              <a:t> </a:t>
            </a:r>
            <a:r>
              <a:rPr lang="en-GB" dirty="0"/>
              <a:t>may use, if necessary.</a:t>
            </a:r>
          </a:p>
          <a:p>
            <a:pPr algn="just"/>
            <a:endParaRPr lang="en-GB" dirty="0"/>
          </a:p>
          <a:p>
            <a:pPr algn="just"/>
            <a:r>
              <a:rPr lang="en-GB" dirty="0"/>
              <a:t>If </a:t>
            </a:r>
            <a:r>
              <a:rPr lang="en-GB" dirty="0" err="1" smtClean="0"/>
              <a:t>childs</a:t>
            </a:r>
            <a:r>
              <a:rPr lang="en-GB" dirty="0" err="1"/>
              <a:t>’</a:t>
            </a:r>
            <a:r>
              <a:rPr lang="en-GB" dirty="0"/>
              <a:t> needs go beyond our school’s expertise, further advice maybe sought from the local authority. Further support for  children may be provided by the LA  through a </a:t>
            </a:r>
            <a:r>
              <a:rPr lang="en-GB" dirty="0" smtClean="0"/>
              <a:t>child </a:t>
            </a:r>
            <a:r>
              <a:rPr lang="en-GB" dirty="0"/>
              <a:t>Funding Agreement (PFA) or for those with education, health and care issues an Education, Health Care Plan (EHCP). If a </a:t>
            </a:r>
            <a:r>
              <a:rPr lang="en-GB" dirty="0" smtClean="0"/>
              <a:t>child </a:t>
            </a:r>
            <a:r>
              <a:rPr lang="en-GB" dirty="0"/>
              <a:t>obtains a PFA / EHCP the Local Authority will look at </a:t>
            </a:r>
            <a:r>
              <a:rPr lang="en-GB" dirty="0" err="1"/>
              <a:t>Woodslee’s</a:t>
            </a:r>
            <a:r>
              <a:rPr lang="en-GB" dirty="0"/>
              <a:t> facilities and decide on the most appropriate action to support the </a:t>
            </a:r>
            <a:r>
              <a:rPr lang="en-GB" dirty="0" smtClean="0"/>
              <a:t>child </a:t>
            </a:r>
            <a:r>
              <a:rPr lang="en-GB" dirty="0"/>
              <a:t>– this maybe at Co-op Academy Woodslee or at a specialised base (within school potentially) or alternate provision. For both a PFA and an EHCP </a:t>
            </a:r>
            <a:r>
              <a:rPr lang="en-GB" dirty="0" err="1" smtClean="0"/>
              <a:t>childs</a:t>
            </a:r>
            <a:r>
              <a:rPr lang="en-GB" dirty="0"/>
              <a:t>, parents/carers, schools and other agencies need to work together to achieve </a:t>
            </a:r>
            <a:r>
              <a:rPr lang="en-GB" dirty="0" smtClean="0"/>
              <a:t>a good </a:t>
            </a:r>
            <a:r>
              <a:rPr lang="en-GB" dirty="0"/>
              <a:t>outcome.</a:t>
            </a:r>
          </a:p>
          <a:p>
            <a:pPr algn="just"/>
            <a:endParaRPr lang="en-GB" dirty="0"/>
          </a:p>
          <a:p>
            <a:pPr algn="just"/>
            <a:r>
              <a:rPr lang="en-GB" dirty="0" err="1" smtClean="0"/>
              <a:t>childs</a:t>
            </a:r>
            <a:r>
              <a:rPr lang="en-GB" dirty="0" smtClean="0"/>
              <a:t> </a:t>
            </a:r>
            <a:r>
              <a:rPr lang="en-GB" dirty="0"/>
              <a:t>may also have additional input/support through the use of </a:t>
            </a:r>
            <a:r>
              <a:rPr lang="en-GB" dirty="0" smtClean="0"/>
              <a:t>child </a:t>
            </a:r>
            <a:r>
              <a:rPr lang="en-GB" dirty="0"/>
              <a:t>premium money and personal budgets in the future.</a:t>
            </a:r>
          </a:p>
        </p:txBody>
      </p:sp>
      <p:sp>
        <p:nvSpPr>
          <p:cNvPr id="7" name="Rectangle 6"/>
          <p:cNvSpPr/>
          <p:nvPr/>
        </p:nvSpPr>
        <p:spPr>
          <a:xfrm>
            <a:off x="169019" y="52580"/>
            <a:ext cx="11652298" cy="954107"/>
          </a:xfrm>
          <a:prstGeom prst="rect">
            <a:avLst/>
          </a:prstGeom>
        </p:spPr>
        <p:txBody>
          <a:bodyPr wrap="square">
            <a:spAutoFit/>
          </a:bodyPr>
          <a:lstStyle/>
          <a:p>
            <a:r>
              <a:rPr lang="en-GB" sz="2800" b="1" dirty="0"/>
              <a:t>Equipment and facilities to support </a:t>
            </a:r>
            <a:r>
              <a:rPr lang="en-GB" sz="2800" b="1" dirty="0" err="1" smtClean="0"/>
              <a:t>childs</a:t>
            </a:r>
            <a:r>
              <a:rPr lang="en-GB" sz="2800" b="1" dirty="0" smtClean="0"/>
              <a:t> </a:t>
            </a:r>
            <a:r>
              <a:rPr lang="en-GB" sz="2800" b="1" dirty="0"/>
              <a:t>with SEND at Co-op Academy Woodslee</a:t>
            </a:r>
          </a:p>
        </p:txBody>
      </p:sp>
    </p:spTree>
    <p:extLst>
      <p:ext uri="{BB962C8B-B14F-4D97-AF65-F5344CB8AC3E}">
        <p14:creationId xmlns:p14="http://schemas.microsoft.com/office/powerpoint/2010/main" val="130886514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hlinkClick r:id="rId2" action="ppaction://hlinksldjump"/>
          </p:cNvPr>
          <p:cNvSpPr/>
          <p:nvPr/>
        </p:nvSpPr>
        <p:spPr>
          <a:xfrm>
            <a:off x="11229166" y="9898"/>
            <a:ext cx="962834" cy="52197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dirty="0">
                <a:solidFill>
                  <a:schemeClr val="bg1"/>
                </a:solidFill>
              </a:rPr>
              <a:t>Back</a:t>
            </a:r>
          </a:p>
        </p:txBody>
      </p:sp>
      <p:sp>
        <p:nvSpPr>
          <p:cNvPr id="6" name="Rectangle 5"/>
          <p:cNvSpPr/>
          <p:nvPr/>
        </p:nvSpPr>
        <p:spPr>
          <a:xfrm>
            <a:off x="143074" y="574815"/>
            <a:ext cx="11947105" cy="954107"/>
          </a:xfrm>
          <a:prstGeom prst="rect">
            <a:avLst/>
          </a:prstGeom>
        </p:spPr>
        <p:txBody>
          <a:bodyPr wrap="square">
            <a:spAutoFit/>
          </a:bodyPr>
          <a:lstStyle/>
          <a:p>
            <a:r>
              <a:rPr lang="en-GB" sz="2800" b="1" dirty="0"/>
              <a:t>Equipment and facilities to support </a:t>
            </a:r>
            <a:r>
              <a:rPr lang="en-GB" sz="2800" b="1" dirty="0" err="1" smtClean="0"/>
              <a:t>childs</a:t>
            </a:r>
            <a:r>
              <a:rPr lang="en-GB" sz="2800" b="1" dirty="0" smtClean="0"/>
              <a:t> </a:t>
            </a:r>
            <a:r>
              <a:rPr lang="en-GB" sz="2800" b="1" dirty="0"/>
              <a:t>with SEND at Co-op Academy Woodslee</a:t>
            </a:r>
          </a:p>
        </p:txBody>
      </p:sp>
      <p:sp>
        <p:nvSpPr>
          <p:cNvPr id="7" name="Rectangle 6"/>
          <p:cNvSpPr/>
          <p:nvPr/>
        </p:nvSpPr>
        <p:spPr>
          <a:xfrm>
            <a:off x="0" y="6119336"/>
            <a:ext cx="4216668" cy="1477328"/>
          </a:xfrm>
          <a:prstGeom prst="rect">
            <a:avLst/>
          </a:prstGeom>
        </p:spPr>
        <p:txBody>
          <a:bodyPr wrap="square">
            <a:spAutoFit/>
          </a:bodyPr>
          <a:lstStyle/>
          <a:p>
            <a:r>
              <a:rPr lang="en-GB" i="1" dirty="0"/>
              <a:t>An example of a learning plan following the assess, plan, do, review cycle.</a:t>
            </a:r>
          </a:p>
          <a:p>
            <a:endParaRPr lang="en-GB" b="1" dirty="0"/>
          </a:p>
          <a:p>
            <a:r>
              <a:rPr lang="en-GB" dirty="0"/>
              <a:t/>
            </a:r>
            <a:br>
              <a:rPr lang="en-GB" dirty="0"/>
            </a:br>
            <a:endParaRPr lang="en-GB" dirty="0"/>
          </a:p>
        </p:txBody>
      </p:sp>
      <p:sp>
        <p:nvSpPr>
          <p:cNvPr id="8" name="TextBox 7"/>
          <p:cNvSpPr txBox="1"/>
          <p:nvPr/>
        </p:nvSpPr>
        <p:spPr>
          <a:xfrm>
            <a:off x="6001555" y="1442545"/>
            <a:ext cx="5821251" cy="3936308"/>
          </a:xfrm>
          <a:prstGeom prst="rect">
            <a:avLst/>
          </a:prstGeom>
          <a:noFill/>
        </p:spPr>
        <p:txBody>
          <a:bodyPr wrap="square" rtlCol="0">
            <a:spAutoFit/>
          </a:bodyPr>
          <a:lstStyle/>
          <a:p>
            <a:endParaRPr lang="en-GB" dirty="0"/>
          </a:p>
        </p:txBody>
      </p:sp>
      <p:sp>
        <p:nvSpPr>
          <p:cNvPr id="11" name="Rectangle 10">
            <a:extLst>
              <a:ext uri="{FF2B5EF4-FFF2-40B4-BE49-F238E27FC236}">
                <a16:creationId xmlns:a16="http://schemas.microsoft.com/office/drawing/2014/main" id="{9D7824F5-5B1C-24E7-39AE-9935AAAAA623}"/>
              </a:ext>
            </a:extLst>
          </p:cNvPr>
          <p:cNvSpPr/>
          <p:nvPr/>
        </p:nvSpPr>
        <p:spPr>
          <a:xfrm>
            <a:off x="169226" y="1634151"/>
            <a:ext cx="11652298" cy="923330"/>
          </a:xfrm>
          <a:prstGeom prst="rect">
            <a:avLst/>
          </a:prstGeom>
        </p:spPr>
        <p:txBody>
          <a:bodyPr wrap="square">
            <a:spAutoFit/>
          </a:bodyPr>
          <a:lstStyle/>
          <a:p>
            <a:pPr algn="just"/>
            <a:r>
              <a:rPr lang="en-GB" dirty="0"/>
              <a:t>A </a:t>
            </a:r>
            <a:r>
              <a:rPr lang="en-GB" dirty="0" smtClean="0"/>
              <a:t>learning </a:t>
            </a:r>
            <a:r>
              <a:rPr lang="en-GB" dirty="0"/>
              <a:t>plan will include </a:t>
            </a:r>
            <a:r>
              <a:rPr lang="en-GB" dirty="0" smtClean="0"/>
              <a:t>strengths </a:t>
            </a:r>
            <a:r>
              <a:rPr lang="en-GB" dirty="0"/>
              <a:t>and areas for development </a:t>
            </a:r>
            <a:r>
              <a:rPr lang="en-GB" dirty="0" smtClean="0"/>
              <a:t>sections </a:t>
            </a:r>
            <a:r>
              <a:rPr lang="en-GB" dirty="0"/>
              <a:t>as well as an opportunity to capture </a:t>
            </a:r>
            <a:r>
              <a:rPr lang="en-GB" dirty="0" smtClean="0"/>
              <a:t>child </a:t>
            </a:r>
            <a:r>
              <a:rPr lang="en-GB" dirty="0"/>
              <a:t>and parent/carer voice which we truly value as a school community. There will be targets which are specific, measurable and time monitored with regular chances to review and update throughout the year.</a:t>
            </a:r>
          </a:p>
        </p:txBody>
      </p:sp>
      <p:pic>
        <p:nvPicPr>
          <p:cNvPr id="3" name="Picture 2">
            <a:extLst>
              <a:ext uri="{FF2B5EF4-FFF2-40B4-BE49-F238E27FC236}">
                <a16:creationId xmlns:a16="http://schemas.microsoft.com/office/drawing/2014/main" id="{6AB630E9-C808-8CC2-F08E-CCD5B05B36C6}"/>
              </a:ext>
            </a:extLst>
          </p:cNvPr>
          <p:cNvPicPr>
            <a:picLocks noChangeAspect="1"/>
          </p:cNvPicPr>
          <p:nvPr/>
        </p:nvPicPr>
        <p:blipFill>
          <a:blip r:embed="rId3"/>
          <a:stretch>
            <a:fillRect/>
          </a:stretch>
        </p:blipFill>
        <p:spPr>
          <a:xfrm>
            <a:off x="4336395" y="3026604"/>
            <a:ext cx="7277878" cy="3634183"/>
          </a:xfrm>
          <a:prstGeom prst="rect">
            <a:avLst/>
          </a:prstGeom>
        </p:spPr>
      </p:pic>
    </p:spTree>
    <p:extLst>
      <p:ext uri="{BB962C8B-B14F-4D97-AF65-F5344CB8AC3E}">
        <p14:creationId xmlns:p14="http://schemas.microsoft.com/office/powerpoint/2010/main" val="171417969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8036417" y="4303570"/>
            <a:ext cx="3887787" cy="2554430"/>
          </a:xfrm>
          <a:prstGeom prst="rect">
            <a:avLst/>
          </a:prstGeom>
        </p:spPr>
      </p:pic>
      <p:sp>
        <p:nvSpPr>
          <p:cNvPr id="6" name="Rectangle 5">
            <a:hlinkClick r:id="rId3" action="ppaction://hlinksldjump"/>
          </p:cNvPr>
          <p:cNvSpPr/>
          <p:nvPr/>
        </p:nvSpPr>
        <p:spPr>
          <a:xfrm>
            <a:off x="11229166" y="0"/>
            <a:ext cx="962834" cy="52197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dirty="0">
                <a:solidFill>
                  <a:schemeClr val="bg1"/>
                </a:solidFill>
              </a:rPr>
              <a:t>Back</a:t>
            </a:r>
          </a:p>
        </p:txBody>
      </p:sp>
      <p:sp>
        <p:nvSpPr>
          <p:cNvPr id="3" name="Rectangle 2"/>
          <p:cNvSpPr/>
          <p:nvPr/>
        </p:nvSpPr>
        <p:spPr>
          <a:xfrm>
            <a:off x="225506" y="1329554"/>
            <a:ext cx="11698698" cy="4247317"/>
          </a:xfrm>
          <a:prstGeom prst="rect">
            <a:avLst/>
          </a:prstGeom>
        </p:spPr>
        <p:txBody>
          <a:bodyPr wrap="square">
            <a:spAutoFit/>
          </a:bodyPr>
          <a:lstStyle/>
          <a:p>
            <a:r>
              <a:rPr lang="en-GB" dirty="0"/>
              <a:t>Parents/carers are always welcome to come into school and make an appointment to see a member of staff to discuss their child and an appointment should be made at the school office.</a:t>
            </a:r>
          </a:p>
          <a:p>
            <a:endParaRPr lang="en-GB" dirty="0"/>
          </a:p>
          <a:p>
            <a:r>
              <a:rPr lang="en-GB" dirty="0"/>
              <a:t>The senior leadership team are available on the playground in the morning to answer any parent/carer concerns.</a:t>
            </a:r>
          </a:p>
          <a:p>
            <a:endParaRPr lang="en-GB" dirty="0"/>
          </a:p>
          <a:p>
            <a:r>
              <a:rPr lang="en-GB" dirty="0" smtClean="0"/>
              <a:t>We </a:t>
            </a:r>
            <a:r>
              <a:rPr lang="en-GB" dirty="0"/>
              <a:t>will hold a minimum of 3 termly review meetings where you will be involved in discussions about your child’s progress and the setting of new targets.  You will also be involved in the annual review meeting if you have a child with an EHC plan.  A child’s views will also be considered at the annual review process and when the class teacher is completing their One Page Profile</a:t>
            </a:r>
            <a:r>
              <a:rPr lang="en-GB" dirty="0" smtClean="0"/>
              <a:t>.  Parents </a:t>
            </a:r>
            <a:r>
              <a:rPr lang="en-GB" dirty="0"/>
              <a:t>will </a:t>
            </a:r>
            <a:r>
              <a:rPr lang="en-GB" dirty="0" smtClean="0"/>
              <a:t>also share </a:t>
            </a:r>
            <a:r>
              <a:rPr lang="en-GB" dirty="0"/>
              <a:t>their knowledge about their child through completing the transition document</a:t>
            </a:r>
            <a:r>
              <a:rPr lang="en-GB" dirty="0" smtClean="0"/>
              <a:t>.  </a:t>
            </a:r>
            <a:r>
              <a:rPr lang="en-GB" dirty="0" smtClean="0"/>
              <a:t>All </a:t>
            </a:r>
            <a:r>
              <a:rPr lang="en-GB" dirty="0"/>
              <a:t>people present are invited </a:t>
            </a:r>
            <a:r>
              <a:rPr lang="en-GB" dirty="0" smtClean="0"/>
              <a:t>to help </a:t>
            </a:r>
            <a:r>
              <a:rPr lang="en-GB" dirty="0"/>
              <a:t>develop the support for the </a:t>
            </a:r>
            <a:r>
              <a:rPr lang="en-GB" dirty="0" smtClean="0"/>
              <a:t>child </a:t>
            </a:r>
            <a:r>
              <a:rPr lang="en-GB" dirty="0"/>
              <a:t>and the </a:t>
            </a:r>
            <a:r>
              <a:rPr lang="en-GB" dirty="0" smtClean="0"/>
              <a:t>child </a:t>
            </a:r>
            <a:r>
              <a:rPr lang="en-GB" dirty="0"/>
              <a:t>themselves will have the chance to give their views and aspirations.</a:t>
            </a:r>
          </a:p>
          <a:p>
            <a:endParaRPr lang="en-GB" dirty="0"/>
          </a:p>
          <a:p>
            <a:r>
              <a:rPr lang="en-GB" dirty="0"/>
              <a:t>Parents/carers who have EAL (English as an Additional Language) may wish to</a:t>
            </a:r>
          </a:p>
          <a:p>
            <a:r>
              <a:rPr lang="en-GB" dirty="0"/>
              <a:t>have a translator. Parents/carers may also bring to the meeting a parental </a:t>
            </a:r>
          </a:p>
          <a:p>
            <a:r>
              <a:rPr lang="en-GB" dirty="0"/>
              <a:t>supporter.</a:t>
            </a:r>
          </a:p>
        </p:txBody>
      </p:sp>
      <p:sp>
        <p:nvSpPr>
          <p:cNvPr id="7" name="Rectangle 6"/>
          <p:cNvSpPr/>
          <p:nvPr/>
        </p:nvSpPr>
        <p:spPr>
          <a:xfrm>
            <a:off x="225928" y="705200"/>
            <a:ext cx="11864251" cy="523220"/>
          </a:xfrm>
          <a:prstGeom prst="rect">
            <a:avLst/>
          </a:prstGeom>
        </p:spPr>
        <p:txBody>
          <a:bodyPr wrap="square">
            <a:spAutoFit/>
          </a:bodyPr>
          <a:lstStyle/>
          <a:p>
            <a:pPr>
              <a:defRPr/>
            </a:pPr>
            <a:r>
              <a:rPr lang="en-GB" sz="2800" b="1" dirty="0"/>
              <a:t>What we do to keep our parents and carers informed?</a:t>
            </a:r>
          </a:p>
        </p:txBody>
      </p:sp>
    </p:spTree>
    <p:extLst>
      <p:ext uri="{BB962C8B-B14F-4D97-AF65-F5344CB8AC3E}">
        <p14:creationId xmlns:p14="http://schemas.microsoft.com/office/powerpoint/2010/main" val="226453180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stretch>
            <a:fillRect/>
          </a:stretch>
        </p:blipFill>
        <p:spPr>
          <a:xfrm>
            <a:off x="8087932" y="3079204"/>
            <a:ext cx="3668847" cy="3370949"/>
          </a:xfrm>
          <a:prstGeom prst="rect">
            <a:avLst/>
          </a:prstGeom>
        </p:spPr>
      </p:pic>
      <p:sp>
        <p:nvSpPr>
          <p:cNvPr id="7" name="Rectangle 6">
            <a:hlinkClick r:id="rId3" action="ppaction://hlinksldjump"/>
          </p:cNvPr>
          <p:cNvSpPr/>
          <p:nvPr/>
        </p:nvSpPr>
        <p:spPr>
          <a:xfrm>
            <a:off x="11229166" y="0"/>
            <a:ext cx="962834" cy="52197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dirty="0">
                <a:solidFill>
                  <a:schemeClr val="bg1"/>
                </a:solidFill>
              </a:rPr>
              <a:t>Back</a:t>
            </a:r>
          </a:p>
        </p:txBody>
      </p:sp>
      <p:sp>
        <p:nvSpPr>
          <p:cNvPr id="3" name="Rectangle 2"/>
          <p:cNvSpPr/>
          <p:nvPr/>
        </p:nvSpPr>
        <p:spPr>
          <a:xfrm>
            <a:off x="130962" y="1406929"/>
            <a:ext cx="11717601" cy="2862322"/>
          </a:xfrm>
          <a:prstGeom prst="rect">
            <a:avLst/>
          </a:prstGeom>
        </p:spPr>
        <p:txBody>
          <a:bodyPr wrap="square">
            <a:spAutoFit/>
          </a:bodyPr>
          <a:lstStyle/>
          <a:p>
            <a:pPr algn="just"/>
            <a:r>
              <a:rPr lang="en-GB" dirty="0"/>
              <a:t>Inclusion is at the heart of everything that Co-op Academy Woodslee does</a:t>
            </a:r>
            <a:r>
              <a:rPr lang="en-GB" dirty="0" smtClean="0"/>
              <a:t>.</a:t>
            </a:r>
          </a:p>
          <a:p>
            <a:pPr algn="just"/>
            <a:endParaRPr lang="en-GB" dirty="0"/>
          </a:p>
          <a:p>
            <a:r>
              <a:rPr lang="en-GB" dirty="0"/>
              <a:t>Staff will discuss a child’s progress with them and the child’s views will be taken into consideration when discussing progress and target setting</a:t>
            </a:r>
            <a:r>
              <a:rPr lang="en-GB" dirty="0" smtClean="0"/>
              <a:t>.  </a:t>
            </a:r>
            <a:endParaRPr lang="en-GB" dirty="0"/>
          </a:p>
          <a:p>
            <a:r>
              <a:rPr lang="en-GB" dirty="0"/>
              <a:t/>
            </a:r>
            <a:br>
              <a:rPr lang="en-GB" dirty="0"/>
            </a:br>
            <a:r>
              <a:rPr lang="en-GB" dirty="0" smtClean="0"/>
              <a:t>Children</a:t>
            </a:r>
            <a:r>
              <a:rPr lang="en-GB" dirty="0" smtClean="0"/>
              <a:t> </a:t>
            </a:r>
            <a:r>
              <a:rPr lang="en-GB" dirty="0"/>
              <a:t>with SEND are encouraged to comment on their plans, they always help to create their own and attend part of their annual PFA or EHCP review meetings.</a:t>
            </a:r>
          </a:p>
          <a:p>
            <a:pPr algn="just"/>
            <a:endParaRPr lang="en-GB" dirty="0"/>
          </a:p>
          <a:p>
            <a:pPr algn="just"/>
            <a:r>
              <a:rPr lang="en-GB" dirty="0"/>
              <a:t>All staff actively listen to </a:t>
            </a:r>
            <a:r>
              <a:rPr lang="en-GB" dirty="0" smtClean="0"/>
              <a:t>children </a:t>
            </a:r>
            <a:r>
              <a:rPr lang="en-GB" dirty="0"/>
              <a:t>and endeavour to respond appropriately to their </a:t>
            </a:r>
          </a:p>
          <a:p>
            <a:pPr algn="just"/>
            <a:r>
              <a:rPr lang="en-GB" dirty="0"/>
              <a:t>needs – </a:t>
            </a:r>
            <a:r>
              <a:rPr lang="en-GB" dirty="0"/>
              <a:t>v</a:t>
            </a:r>
            <a:r>
              <a:rPr lang="en-GB" dirty="0" smtClean="0"/>
              <a:t>ocalised </a:t>
            </a:r>
            <a:r>
              <a:rPr lang="en-GB" dirty="0"/>
              <a:t>or otherwise indicated</a:t>
            </a:r>
            <a:r>
              <a:rPr lang="en-GB" dirty="0" smtClean="0"/>
              <a:t>.</a:t>
            </a:r>
            <a:endParaRPr lang="en-GB" dirty="0"/>
          </a:p>
        </p:txBody>
      </p:sp>
      <p:sp>
        <p:nvSpPr>
          <p:cNvPr id="8" name="Rectangle 7"/>
          <p:cNvSpPr/>
          <p:nvPr/>
        </p:nvSpPr>
        <p:spPr>
          <a:xfrm>
            <a:off x="130962" y="636732"/>
            <a:ext cx="11959218" cy="523220"/>
          </a:xfrm>
          <a:prstGeom prst="rect">
            <a:avLst/>
          </a:prstGeom>
        </p:spPr>
        <p:txBody>
          <a:bodyPr wrap="square">
            <a:spAutoFit/>
          </a:bodyPr>
          <a:lstStyle/>
          <a:p>
            <a:r>
              <a:rPr lang="en-GB" sz="2800" b="1" dirty="0"/>
              <a:t>What we do to involve our SEND </a:t>
            </a:r>
            <a:r>
              <a:rPr lang="en-GB" sz="2800" b="1" dirty="0" smtClean="0"/>
              <a:t>children </a:t>
            </a:r>
            <a:r>
              <a:rPr lang="en-GB" sz="2800" b="1" dirty="0"/>
              <a:t>with their education.</a:t>
            </a:r>
          </a:p>
        </p:txBody>
      </p:sp>
    </p:spTree>
    <p:extLst>
      <p:ext uri="{BB962C8B-B14F-4D97-AF65-F5344CB8AC3E}">
        <p14:creationId xmlns:p14="http://schemas.microsoft.com/office/powerpoint/2010/main" val="224872902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hlinkClick r:id="rId2" action="ppaction://hlinksldjump"/>
          </p:cNvPr>
          <p:cNvSpPr/>
          <p:nvPr/>
        </p:nvSpPr>
        <p:spPr>
          <a:xfrm>
            <a:off x="11229166" y="602"/>
            <a:ext cx="962834" cy="52197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dirty="0">
                <a:solidFill>
                  <a:schemeClr val="bg1"/>
                </a:solidFill>
              </a:rPr>
              <a:t>Back</a:t>
            </a:r>
          </a:p>
        </p:txBody>
      </p:sp>
      <p:sp>
        <p:nvSpPr>
          <p:cNvPr id="3" name="Rectangle 2"/>
          <p:cNvSpPr/>
          <p:nvPr/>
        </p:nvSpPr>
        <p:spPr>
          <a:xfrm>
            <a:off x="309136" y="2104999"/>
            <a:ext cx="11685432" cy="3693319"/>
          </a:xfrm>
          <a:prstGeom prst="rect">
            <a:avLst/>
          </a:prstGeom>
        </p:spPr>
        <p:txBody>
          <a:bodyPr wrap="square">
            <a:spAutoFit/>
          </a:bodyPr>
          <a:lstStyle/>
          <a:p>
            <a:pPr algn="just"/>
            <a:endParaRPr lang="en-GB" dirty="0"/>
          </a:p>
          <a:p>
            <a:r>
              <a:rPr lang="en-GB" dirty="0"/>
              <a:t>Initial complaints should be directly raised with the class teacher as most concerns can be quickly ironed out at this stage</a:t>
            </a:r>
            <a:r>
              <a:rPr lang="en-GB" dirty="0" smtClean="0"/>
              <a:t>.</a:t>
            </a:r>
          </a:p>
          <a:p>
            <a:endParaRPr lang="en-GB" dirty="0"/>
          </a:p>
          <a:p>
            <a:r>
              <a:rPr lang="en-GB" dirty="0"/>
              <a:t>All complaints regarding SEND provision follow the academy’s complaints policy</a:t>
            </a:r>
            <a:r>
              <a:rPr lang="en-GB" dirty="0" smtClean="0"/>
              <a:t>.</a:t>
            </a:r>
          </a:p>
          <a:p>
            <a:endParaRPr lang="en-GB" dirty="0"/>
          </a:p>
          <a:p>
            <a:r>
              <a:rPr lang="en-GB" dirty="0"/>
              <a:t>If the complaint remains unresolved, the complaint can be forwarded to our Head Teacher.  The complaint may be directed by the Head Teacher to the Chair of Governors and/or the Governor for SEND.  </a:t>
            </a:r>
            <a:endParaRPr lang="en-GB" dirty="0" smtClean="0"/>
          </a:p>
          <a:p>
            <a:endParaRPr lang="en-GB" dirty="0"/>
          </a:p>
          <a:p>
            <a:r>
              <a:rPr lang="en-GB" dirty="0"/>
              <a:t>Parents will also be advised of their right to refer matters of dispute to the Disagreement Resolution Service. Should action need to be taken the complaints procedure will be followed</a:t>
            </a:r>
            <a:r>
              <a:rPr lang="en-GB" dirty="0" smtClean="0"/>
              <a:t>.</a:t>
            </a:r>
          </a:p>
          <a:p>
            <a:endParaRPr lang="en-GB" dirty="0"/>
          </a:p>
          <a:p>
            <a:r>
              <a:rPr lang="en-GB" dirty="0"/>
              <a:t>Wirral’s SEND parent partnership is a useful resource and can be accessed on the link below:</a:t>
            </a:r>
            <a:endParaRPr lang="en-GB" dirty="0"/>
          </a:p>
          <a:p>
            <a:r>
              <a:rPr lang="en-GB" u="sng" dirty="0">
                <a:hlinkClick r:id="rId3"/>
              </a:rPr>
              <a:t>http://www.wired.me.uk/Parent-Partnership.asp</a:t>
            </a:r>
            <a:r>
              <a:rPr lang="en-GB" dirty="0"/>
              <a:t> </a:t>
            </a:r>
            <a:endParaRPr lang="en-GB" dirty="0"/>
          </a:p>
        </p:txBody>
      </p:sp>
      <p:sp>
        <p:nvSpPr>
          <p:cNvPr id="7" name="Rectangle 6"/>
          <p:cNvSpPr/>
          <p:nvPr/>
        </p:nvSpPr>
        <p:spPr>
          <a:xfrm>
            <a:off x="213524" y="968224"/>
            <a:ext cx="11876656" cy="523220"/>
          </a:xfrm>
          <a:prstGeom prst="rect">
            <a:avLst/>
          </a:prstGeom>
        </p:spPr>
        <p:txBody>
          <a:bodyPr wrap="square">
            <a:spAutoFit/>
          </a:bodyPr>
          <a:lstStyle/>
          <a:p>
            <a:r>
              <a:rPr lang="en-GB" sz="2800" b="1" dirty="0"/>
              <a:t>What to do as a parent if you have a complaint about SEND at our school</a:t>
            </a:r>
            <a:endParaRPr lang="en-GB" sz="2800" dirty="0"/>
          </a:p>
        </p:txBody>
      </p:sp>
    </p:spTree>
    <p:extLst>
      <p:ext uri="{BB962C8B-B14F-4D97-AF65-F5344CB8AC3E}">
        <p14:creationId xmlns:p14="http://schemas.microsoft.com/office/powerpoint/2010/main" val="258275933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stretch>
            <a:fillRect/>
          </a:stretch>
        </p:blipFill>
        <p:spPr>
          <a:xfrm>
            <a:off x="6960830" y="2820006"/>
            <a:ext cx="4309373" cy="3670946"/>
          </a:xfrm>
          <a:prstGeom prst="rect">
            <a:avLst/>
          </a:prstGeom>
        </p:spPr>
      </p:pic>
      <p:sp>
        <p:nvSpPr>
          <p:cNvPr id="7" name="Rectangle 6">
            <a:hlinkClick r:id="rId3" action="ppaction://hlinksldjump"/>
          </p:cNvPr>
          <p:cNvSpPr/>
          <p:nvPr/>
        </p:nvSpPr>
        <p:spPr>
          <a:xfrm>
            <a:off x="11238358" y="0"/>
            <a:ext cx="962834" cy="52197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dirty="0">
                <a:solidFill>
                  <a:schemeClr val="bg1"/>
                </a:solidFill>
              </a:rPr>
              <a:t>Back</a:t>
            </a:r>
          </a:p>
        </p:txBody>
      </p:sp>
      <p:sp>
        <p:nvSpPr>
          <p:cNvPr id="5" name="Rectangle 4"/>
          <p:cNvSpPr/>
          <p:nvPr/>
        </p:nvSpPr>
        <p:spPr>
          <a:xfrm>
            <a:off x="361214" y="1700824"/>
            <a:ext cx="11543763" cy="3385542"/>
          </a:xfrm>
          <a:prstGeom prst="rect">
            <a:avLst/>
          </a:prstGeom>
        </p:spPr>
        <p:txBody>
          <a:bodyPr wrap="square">
            <a:spAutoFit/>
          </a:bodyPr>
          <a:lstStyle/>
          <a:p>
            <a:r>
              <a:rPr lang="en-GB" dirty="0"/>
              <a:t>We work closely with a range of external agencies, please see the list in Section 8.</a:t>
            </a:r>
            <a:endParaRPr lang="en-GB" dirty="0"/>
          </a:p>
          <a:p>
            <a:r>
              <a:rPr lang="en-GB" dirty="0"/>
              <a:t>We signpost families to additional services to help gain the support they may need.  The Local Authority’s Local Offer can be accessed via our website and this service signposts parents, carers and school staff to a wide variety of external support and services</a:t>
            </a:r>
            <a:r>
              <a:rPr lang="en-GB" dirty="0" smtClean="0"/>
              <a:t>.</a:t>
            </a:r>
          </a:p>
          <a:p>
            <a:endParaRPr lang="en-GB" dirty="0"/>
          </a:p>
          <a:p>
            <a:r>
              <a:rPr lang="en-GB" dirty="0"/>
              <a:t>Our families also have access to our </a:t>
            </a:r>
            <a:r>
              <a:rPr lang="en-GB" dirty="0" smtClean="0"/>
              <a:t>Community Care Coordinator, </a:t>
            </a:r>
          </a:p>
          <a:p>
            <a:r>
              <a:rPr lang="en-GB" dirty="0" smtClean="0"/>
              <a:t>Ms </a:t>
            </a:r>
            <a:r>
              <a:rPr lang="en-GB" dirty="0"/>
              <a:t>Claire </a:t>
            </a:r>
            <a:r>
              <a:rPr lang="en-GB" dirty="0" smtClean="0"/>
              <a:t>Rutherford and our Health Care Practitioner, Mrs Alison Leech.</a:t>
            </a:r>
            <a:r>
              <a:rPr lang="en-GB" dirty="0"/>
              <a:t>  </a:t>
            </a:r>
            <a:endParaRPr lang="en-GB" dirty="0" smtClean="0"/>
          </a:p>
          <a:p>
            <a:r>
              <a:rPr lang="en-GB" dirty="0" smtClean="0"/>
              <a:t>They </a:t>
            </a:r>
            <a:r>
              <a:rPr lang="en-GB" dirty="0"/>
              <a:t>will provide support where needed and </a:t>
            </a:r>
            <a:endParaRPr lang="en-GB" dirty="0" smtClean="0"/>
          </a:p>
          <a:p>
            <a:r>
              <a:rPr lang="en-GB" dirty="0" smtClean="0"/>
              <a:t>signpost </a:t>
            </a:r>
            <a:r>
              <a:rPr lang="en-GB" dirty="0"/>
              <a:t>you to agencies that can help – </a:t>
            </a:r>
            <a:endParaRPr lang="en-GB" dirty="0" smtClean="0"/>
          </a:p>
          <a:p>
            <a:r>
              <a:rPr lang="en-GB" dirty="0" smtClean="0"/>
              <a:t>a </a:t>
            </a:r>
            <a:r>
              <a:rPr lang="en-GB" dirty="0"/>
              <a:t>problem shared is a problem halved.</a:t>
            </a:r>
            <a:endParaRPr lang="en-GB" dirty="0"/>
          </a:p>
          <a:p>
            <a:r>
              <a:rPr lang="en-GB" dirty="0"/>
              <a:t/>
            </a:r>
            <a:br>
              <a:rPr lang="en-GB" dirty="0"/>
            </a:br>
            <a:endParaRPr lang="en-GB" sz="1600" dirty="0"/>
          </a:p>
        </p:txBody>
      </p:sp>
      <p:sp>
        <p:nvSpPr>
          <p:cNvPr id="8" name="Rectangle 7"/>
          <p:cNvSpPr/>
          <p:nvPr/>
        </p:nvSpPr>
        <p:spPr>
          <a:xfrm>
            <a:off x="176012" y="140466"/>
            <a:ext cx="11914168" cy="1384995"/>
          </a:xfrm>
          <a:prstGeom prst="rect">
            <a:avLst/>
          </a:prstGeom>
        </p:spPr>
        <p:txBody>
          <a:bodyPr wrap="square">
            <a:spAutoFit/>
          </a:bodyPr>
          <a:lstStyle/>
          <a:p>
            <a:r>
              <a:rPr lang="en-GB" sz="2800" b="1" dirty="0"/>
              <a:t>How do we involve other bodies, including health and social care bodies, local authority support services and voluntary sector organisations, in meeting children and young people’s SEND and supporting their families?</a:t>
            </a:r>
            <a:endParaRPr lang="en-GB" sz="2800" b="1" dirty="0"/>
          </a:p>
        </p:txBody>
      </p:sp>
    </p:spTree>
    <p:extLst>
      <p:ext uri="{BB962C8B-B14F-4D97-AF65-F5344CB8AC3E}">
        <p14:creationId xmlns:p14="http://schemas.microsoft.com/office/powerpoint/2010/main" val="332598398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hlinkClick r:id="rId2" action="ppaction://hlinksldjump"/>
          </p:cNvPr>
          <p:cNvSpPr/>
          <p:nvPr/>
        </p:nvSpPr>
        <p:spPr>
          <a:xfrm>
            <a:off x="11229166" y="-59050"/>
            <a:ext cx="962834" cy="52197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dirty="0">
                <a:solidFill>
                  <a:schemeClr val="bg1"/>
                </a:solidFill>
              </a:rPr>
              <a:t>Back</a:t>
            </a:r>
          </a:p>
        </p:txBody>
      </p:sp>
      <p:sp>
        <p:nvSpPr>
          <p:cNvPr id="8" name="Rectangle 7"/>
          <p:cNvSpPr/>
          <p:nvPr/>
        </p:nvSpPr>
        <p:spPr>
          <a:xfrm>
            <a:off x="188889" y="1058551"/>
            <a:ext cx="11901291" cy="954107"/>
          </a:xfrm>
          <a:prstGeom prst="rect">
            <a:avLst/>
          </a:prstGeom>
        </p:spPr>
        <p:txBody>
          <a:bodyPr wrap="square">
            <a:spAutoFit/>
          </a:bodyPr>
          <a:lstStyle/>
          <a:p>
            <a:r>
              <a:rPr lang="en-GB" sz="2800" b="1" dirty="0"/>
              <a:t>The contact details of support services for parents of </a:t>
            </a:r>
            <a:r>
              <a:rPr lang="en-GB" sz="2800" b="1" dirty="0" smtClean="0"/>
              <a:t>children with SEND</a:t>
            </a:r>
            <a:r>
              <a:rPr lang="en-GB" sz="2800" b="1" dirty="0" smtClean="0"/>
              <a:t>, </a:t>
            </a:r>
            <a:r>
              <a:rPr lang="en-GB" sz="2800" b="1" dirty="0"/>
              <a:t>including those for arrangements made in accordance with section 32.</a:t>
            </a:r>
          </a:p>
        </p:txBody>
      </p:sp>
      <p:pic>
        <p:nvPicPr>
          <p:cNvPr id="10" name="Picture 9"/>
          <p:cNvPicPr>
            <a:picLocks noChangeAspect="1"/>
          </p:cNvPicPr>
          <p:nvPr/>
        </p:nvPicPr>
        <p:blipFill>
          <a:blip r:embed="rId3"/>
          <a:stretch>
            <a:fillRect/>
          </a:stretch>
        </p:blipFill>
        <p:spPr>
          <a:xfrm>
            <a:off x="7452160" y="4134118"/>
            <a:ext cx="4007330" cy="2199511"/>
          </a:xfrm>
          <a:prstGeom prst="rect">
            <a:avLst/>
          </a:prstGeom>
        </p:spPr>
      </p:pic>
      <p:pic>
        <p:nvPicPr>
          <p:cNvPr id="11" name="Picture 10"/>
          <p:cNvPicPr>
            <a:picLocks noChangeAspect="1"/>
          </p:cNvPicPr>
          <p:nvPr/>
        </p:nvPicPr>
        <p:blipFill>
          <a:blip r:embed="rId4"/>
          <a:stretch>
            <a:fillRect/>
          </a:stretch>
        </p:blipFill>
        <p:spPr>
          <a:xfrm>
            <a:off x="310920" y="3364466"/>
            <a:ext cx="5278511" cy="2969163"/>
          </a:xfrm>
          <a:prstGeom prst="rect">
            <a:avLst/>
          </a:prstGeom>
        </p:spPr>
      </p:pic>
      <p:sp>
        <p:nvSpPr>
          <p:cNvPr id="12" name="Rectangle 11"/>
          <p:cNvSpPr/>
          <p:nvPr/>
        </p:nvSpPr>
        <p:spPr>
          <a:xfrm>
            <a:off x="188889" y="2573526"/>
            <a:ext cx="11505128" cy="369332"/>
          </a:xfrm>
          <a:prstGeom prst="rect">
            <a:avLst/>
          </a:prstGeom>
        </p:spPr>
        <p:txBody>
          <a:bodyPr wrap="square">
            <a:spAutoFit/>
          </a:bodyPr>
          <a:lstStyle/>
          <a:p>
            <a:r>
              <a:rPr lang="en-GB" dirty="0"/>
              <a:t>These are available through the local authority’s local offer which is published at:  </a:t>
            </a:r>
            <a:r>
              <a:rPr lang="en-GB" dirty="0">
                <a:hlinkClick r:id="rId5"/>
              </a:rPr>
              <a:t>http://localofferwirral.org/</a:t>
            </a:r>
            <a:endParaRPr lang="en-GB" dirty="0"/>
          </a:p>
        </p:txBody>
      </p:sp>
    </p:spTree>
    <p:extLst>
      <p:ext uri="{BB962C8B-B14F-4D97-AF65-F5344CB8AC3E}">
        <p14:creationId xmlns:p14="http://schemas.microsoft.com/office/powerpoint/2010/main" val="102177564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2"/>
          <a:stretch>
            <a:fillRect/>
          </a:stretch>
        </p:blipFill>
        <p:spPr>
          <a:xfrm>
            <a:off x="7874220" y="4258368"/>
            <a:ext cx="4317780" cy="2599632"/>
          </a:xfrm>
          <a:prstGeom prst="rect">
            <a:avLst/>
          </a:prstGeom>
        </p:spPr>
      </p:pic>
      <p:sp>
        <p:nvSpPr>
          <p:cNvPr id="7" name="Rectangle 6">
            <a:hlinkClick r:id="rId3" action="ppaction://hlinksldjump"/>
          </p:cNvPr>
          <p:cNvSpPr/>
          <p:nvPr/>
        </p:nvSpPr>
        <p:spPr>
          <a:xfrm>
            <a:off x="11229166" y="-16340"/>
            <a:ext cx="962834" cy="52197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dirty="0">
                <a:solidFill>
                  <a:schemeClr val="bg1"/>
                </a:solidFill>
              </a:rPr>
              <a:t>Back</a:t>
            </a:r>
          </a:p>
        </p:txBody>
      </p:sp>
      <p:sp>
        <p:nvSpPr>
          <p:cNvPr id="5" name="Rectangle 4"/>
          <p:cNvSpPr/>
          <p:nvPr/>
        </p:nvSpPr>
        <p:spPr>
          <a:xfrm>
            <a:off x="348387" y="1689502"/>
            <a:ext cx="11712556" cy="4708981"/>
          </a:xfrm>
          <a:prstGeom prst="rect">
            <a:avLst/>
          </a:prstGeom>
        </p:spPr>
        <p:txBody>
          <a:bodyPr wrap="square">
            <a:spAutoFit/>
          </a:bodyPr>
          <a:lstStyle/>
          <a:p>
            <a:pPr algn="just"/>
            <a:r>
              <a:rPr lang="en-GB" sz="1500" dirty="0"/>
              <a:t>At Woodslee we will try to make any transition as smooth as possible to avoid any additional anxiety for your child.</a:t>
            </a:r>
          </a:p>
          <a:p>
            <a:pPr algn="just"/>
            <a:r>
              <a:rPr lang="en-GB" sz="1500" dirty="0"/>
              <a:t>Parents/carers and a </a:t>
            </a:r>
            <a:r>
              <a:rPr lang="en-GB" sz="1500" dirty="0" smtClean="0"/>
              <a:t>child’s </a:t>
            </a:r>
            <a:r>
              <a:rPr lang="en-GB" sz="1500" dirty="0"/>
              <a:t>previous setting should inform staff if a </a:t>
            </a:r>
            <a:r>
              <a:rPr lang="en-GB" sz="1500" dirty="0" smtClean="0"/>
              <a:t>child </a:t>
            </a:r>
            <a:r>
              <a:rPr lang="en-GB" sz="1500" dirty="0"/>
              <a:t>has known SEND. </a:t>
            </a:r>
          </a:p>
          <a:p>
            <a:pPr algn="just"/>
            <a:endParaRPr lang="en-GB" sz="1500" dirty="0"/>
          </a:p>
          <a:p>
            <a:pPr algn="just"/>
            <a:r>
              <a:rPr lang="en-GB" sz="1500" dirty="0"/>
              <a:t>At foundation stage, </a:t>
            </a:r>
            <a:r>
              <a:rPr lang="en-GB" sz="1500" dirty="0" smtClean="0"/>
              <a:t>Community Care Coordinator</a:t>
            </a:r>
            <a:r>
              <a:rPr lang="en-GB" sz="1500" dirty="0" smtClean="0"/>
              <a:t>/ </a:t>
            </a:r>
            <a:r>
              <a:rPr lang="en-GB" sz="1500" dirty="0"/>
              <a:t>FS teachers will arrange to visit the preschool/ home. Children will also be invited for a short session in school if appropriate. For children in key stage 1 and key stage 2, visits before the </a:t>
            </a:r>
            <a:r>
              <a:rPr lang="en-GB" sz="1500" dirty="0" smtClean="0"/>
              <a:t>child </a:t>
            </a:r>
            <a:r>
              <a:rPr lang="en-GB" sz="1500" dirty="0"/>
              <a:t>starts at our school are given and an appointment with the class teacher / </a:t>
            </a:r>
            <a:r>
              <a:rPr lang="en-GB" sz="1500" dirty="0" err="1" smtClean="0"/>
              <a:t>SENDCo</a:t>
            </a:r>
            <a:r>
              <a:rPr lang="en-GB" sz="1500" dirty="0" smtClean="0"/>
              <a:t> </a:t>
            </a:r>
            <a:r>
              <a:rPr lang="en-GB" sz="1500" dirty="0"/>
              <a:t>can be made at any time either in person or by phone to discuss your child. </a:t>
            </a:r>
          </a:p>
          <a:p>
            <a:pPr algn="just"/>
            <a:endParaRPr lang="en-GB" sz="1500" dirty="0"/>
          </a:p>
          <a:p>
            <a:pPr algn="just"/>
            <a:r>
              <a:rPr lang="en-GB" sz="1500" dirty="0"/>
              <a:t>Our </a:t>
            </a:r>
            <a:r>
              <a:rPr lang="en-GB" sz="1500" dirty="0" smtClean="0"/>
              <a:t>Community Care Coordinator (Miss </a:t>
            </a:r>
            <a:r>
              <a:rPr lang="en-GB" sz="1500" dirty="0"/>
              <a:t>Rutherford) will conduct home visits for families and encourages visits to the school to improve familiarity with the setting.</a:t>
            </a:r>
          </a:p>
          <a:p>
            <a:pPr algn="just"/>
            <a:endParaRPr lang="en-GB" sz="1500" dirty="0"/>
          </a:p>
          <a:p>
            <a:pPr algn="just"/>
            <a:r>
              <a:rPr lang="en-GB" sz="1500" dirty="0"/>
              <a:t>Between each class/phase at Woodslee all children are given transition time. Staff will meet to discuss their new </a:t>
            </a:r>
            <a:r>
              <a:rPr lang="en-GB" sz="1500" dirty="0" smtClean="0"/>
              <a:t>children </a:t>
            </a:r>
            <a:r>
              <a:rPr lang="en-GB" sz="1500" dirty="0"/>
              <a:t>and any additional needs they may have. All official paperwork and records are kept and passed onto the next teacher or setting. Parents are informed of their child’s new class teacher via their child’s end of year report.  </a:t>
            </a:r>
          </a:p>
          <a:p>
            <a:pPr algn="just"/>
            <a:endParaRPr lang="en-GB" sz="1500" dirty="0"/>
          </a:p>
          <a:p>
            <a:pPr algn="just"/>
            <a:r>
              <a:rPr lang="en-GB" sz="1500" dirty="0"/>
              <a:t>For secondary school transfers, year heads, pastoral teams and </a:t>
            </a:r>
            <a:r>
              <a:rPr lang="en-GB" sz="1500" dirty="0" err="1" smtClean="0"/>
              <a:t>SENDCos</a:t>
            </a:r>
            <a:r>
              <a:rPr lang="en-GB" sz="1500" dirty="0"/>
              <a:t>, from the receiving </a:t>
            </a:r>
          </a:p>
          <a:p>
            <a:pPr algn="just"/>
            <a:r>
              <a:rPr lang="en-GB" sz="1500" dirty="0"/>
              <a:t>school, talk to our staff.  Additional meetings are held, when felt necessary, which parents and </a:t>
            </a:r>
          </a:p>
          <a:p>
            <a:pPr algn="just"/>
            <a:r>
              <a:rPr lang="en-GB" sz="1500" dirty="0" smtClean="0"/>
              <a:t>children </a:t>
            </a:r>
            <a:r>
              <a:rPr lang="en-GB" sz="1500" dirty="0"/>
              <a:t>are both invited to. For some </a:t>
            </a:r>
            <a:r>
              <a:rPr lang="en-GB" sz="1500" dirty="0" smtClean="0"/>
              <a:t>children, </a:t>
            </a:r>
            <a:r>
              <a:rPr lang="en-GB" sz="1500" dirty="0"/>
              <a:t>the secondary schools may provide enhanced </a:t>
            </a:r>
          </a:p>
          <a:p>
            <a:pPr algn="just"/>
            <a:r>
              <a:rPr lang="en-GB" sz="1500" dirty="0"/>
              <a:t>transition support which may include additional visits and staff meeting the </a:t>
            </a:r>
            <a:r>
              <a:rPr lang="en-GB" sz="1500" dirty="0" smtClean="0"/>
              <a:t>child </a:t>
            </a:r>
            <a:r>
              <a:rPr lang="en-GB" sz="1500" dirty="0"/>
              <a:t>individually at </a:t>
            </a:r>
          </a:p>
          <a:p>
            <a:pPr algn="just"/>
            <a:r>
              <a:rPr lang="en-GB" sz="1500" dirty="0"/>
              <a:t>Woodslee in preparation for secondary school, </a:t>
            </a:r>
            <a:r>
              <a:rPr lang="en-GB" sz="1500" dirty="0" smtClean="0"/>
              <a:t>children </a:t>
            </a:r>
            <a:r>
              <a:rPr lang="en-GB" sz="1500" dirty="0"/>
              <a:t>will engage in learning opportunities relating</a:t>
            </a:r>
          </a:p>
          <a:p>
            <a:pPr algn="just"/>
            <a:r>
              <a:rPr lang="en-GB" sz="1500" dirty="0"/>
              <a:t>to transition and the changes ahead.</a:t>
            </a:r>
          </a:p>
        </p:txBody>
      </p:sp>
      <p:sp>
        <p:nvSpPr>
          <p:cNvPr id="8" name="Rectangle 7"/>
          <p:cNvSpPr/>
          <p:nvPr/>
        </p:nvSpPr>
        <p:spPr>
          <a:xfrm>
            <a:off x="319150" y="304507"/>
            <a:ext cx="11771030" cy="954107"/>
          </a:xfrm>
          <a:prstGeom prst="rect">
            <a:avLst/>
          </a:prstGeom>
        </p:spPr>
        <p:txBody>
          <a:bodyPr wrap="square">
            <a:spAutoFit/>
          </a:bodyPr>
          <a:lstStyle/>
          <a:p>
            <a:r>
              <a:rPr lang="en-GB" sz="2800" b="1" dirty="0"/>
              <a:t>How will we prepare and support your child moving to or from our academy? How do we help prepare children for adulthood?</a:t>
            </a:r>
            <a:endParaRPr lang="en-GB" sz="2800" b="1" dirty="0"/>
          </a:p>
        </p:txBody>
      </p:sp>
    </p:spTree>
    <p:extLst>
      <p:ext uri="{BB962C8B-B14F-4D97-AF65-F5344CB8AC3E}">
        <p14:creationId xmlns:p14="http://schemas.microsoft.com/office/powerpoint/2010/main" val="220909034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hlinkClick r:id="rId2" action="ppaction://hlinksldjump"/>
          </p:cNvPr>
          <p:cNvSpPr/>
          <p:nvPr/>
        </p:nvSpPr>
        <p:spPr>
          <a:xfrm>
            <a:off x="11229166" y="0"/>
            <a:ext cx="962834" cy="52197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dirty="0">
                <a:solidFill>
                  <a:schemeClr val="bg1"/>
                </a:solidFill>
              </a:rPr>
              <a:t>Back</a:t>
            </a:r>
          </a:p>
        </p:txBody>
      </p:sp>
      <p:pic>
        <p:nvPicPr>
          <p:cNvPr id="8" name="Picture 7"/>
          <p:cNvPicPr>
            <a:picLocks noChangeAspect="1"/>
          </p:cNvPicPr>
          <p:nvPr/>
        </p:nvPicPr>
        <p:blipFill>
          <a:blip r:embed="rId3"/>
          <a:stretch>
            <a:fillRect/>
          </a:stretch>
        </p:blipFill>
        <p:spPr>
          <a:xfrm>
            <a:off x="7452160" y="4134118"/>
            <a:ext cx="4007330" cy="2199511"/>
          </a:xfrm>
          <a:prstGeom prst="rect">
            <a:avLst/>
          </a:prstGeom>
        </p:spPr>
      </p:pic>
      <p:pic>
        <p:nvPicPr>
          <p:cNvPr id="10" name="Picture 9"/>
          <p:cNvPicPr>
            <a:picLocks noChangeAspect="1"/>
          </p:cNvPicPr>
          <p:nvPr/>
        </p:nvPicPr>
        <p:blipFill>
          <a:blip r:embed="rId4"/>
          <a:stretch>
            <a:fillRect/>
          </a:stretch>
        </p:blipFill>
        <p:spPr>
          <a:xfrm>
            <a:off x="310920" y="3364466"/>
            <a:ext cx="5278511" cy="2969163"/>
          </a:xfrm>
          <a:prstGeom prst="rect">
            <a:avLst/>
          </a:prstGeom>
        </p:spPr>
      </p:pic>
      <p:sp>
        <p:nvSpPr>
          <p:cNvPr id="11" name="Rectangle 10"/>
          <p:cNvSpPr/>
          <p:nvPr/>
        </p:nvSpPr>
        <p:spPr>
          <a:xfrm>
            <a:off x="188889" y="2093233"/>
            <a:ext cx="11505128" cy="369332"/>
          </a:xfrm>
          <a:prstGeom prst="rect">
            <a:avLst/>
          </a:prstGeom>
        </p:spPr>
        <p:txBody>
          <a:bodyPr wrap="square">
            <a:spAutoFit/>
          </a:bodyPr>
          <a:lstStyle/>
          <a:p>
            <a:r>
              <a:rPr lang="en-GB" dirty="0"/>
              <a:t>The Wirral authority’s local offer is published at:  </a:t>
            </a:r>
            <a:r>
              <a:rPr lang="en-GB" dirty="0">
                <a:hlinkClick r:id="rId5"/>
              </a:rPr>
              <a:t>http://localofferwirral.org/</a:t>
            </a:r>
            <a:endParaRPr lang="en-GB" dirty="0"/>
          </a:p>
        </p:txBody>
      </p:sp>
      <p:sp>
        <p:nvSpPr>
          <p:cNvPr id="5" name="Rectangle 4"/>
          <p:cNvSpPr/>
          <p:nvPr/>
        </p:nvSpPr>
        <p:spPr>
          <a:xfrm>
            <a:off x="188889" y="822001"/>
            <a:ext cx="3311740" cy="523220"/>
          </a:xfrm>
          <a:prstGeom prst="rect">
            <a:avLst/>
          </a:prstGeom>
        </p:spPr>
        <p:txBody>
          <a:bodyPr wrap="none">
            <a:spAutoFit/>
          </a:bodyPr>
          <a:lstStyle/>
          <a:p>
            <a:r>
              <a:rPr lang="en-GB" sz="2800" b="1" dirty="0"/>
              <a:t>Local Authority Offer</a:t>
            </a:r>
          </a:p>
        </p:txBody>
      </p:sp>
    </p:spTree>
    <p:extLst>
      <p:ext uri="{BB962C8B-B14F-4D97-AF65-F5344CB8AC3E}">
        <p14:creationId xmlns:p14="http://schemas.microsoft.com/office/powerpoint/2010/main" val="359936842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A group of girls jumping up to a brick building&#10;&#10;Description automatically generated">
            <a:extLst>
              <a:ext uri="{FF2B5EF4-FFF2-40B4-BE49-F238E27FC236}">
                <a16:creationId xmlns:a16="http://schemas.microsoft.com/office/drawing/2014/main" id="{65850D94-FC59-2A9C-A768-7D73532FF4E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Rectangle 2"/>
          <p:cNvSpPr/>
          <p:nvPr/>
        </p:nvSpPr>
        <p:spPr>
          <a:xfrm>
            <a:off x="464234" y="521971"/>
            <a:ext cx="11197883" cy="1569660"/>
          </a:xfrm>
          <a:prstGeom prst="rect">
            <a:avLst/>
          </a:prstGeom>
          <a:solidFill>
            <a:schemeClr val="accent4">
              <a:lumMod val="20000"/>
              <a:lumOff val="80000"/>
            </a:schemeClr>
          </a:solidFill>
        </p:spPr>
        <p:txBody>
          <a:bodyPr wrap="square">
            <a:spAutoFit/>
          </a:bodyPr>
          <a:lstStyle/>
          <a:p>
            <a:r>
              <a:rPr lang="en-GB" sz="2400" dirty="0"/>
              <a:t>Thank you for looking at our school information report.  This next section, frequently asked questions, may help to answer any queries you might have. If you need further information  please contact our school by either coming in, phoning 0151 334 1406 or emailing: Woodslee@coopacadmies.co.uk</a:t>
            </a:r>
          </a:p>
        </p:txBody>
      </p:sp>
      <p:sp>
        <p:nvSpPr>
          <p:cNvPr id="4" name="Rectangle 3">
            <a:hlinkClick r:id="rId3" action="ppaction://hlinksldjump"/>
          </p:cNvPr>
          <p:cNvSpPr/>
          <p:nvPr/>
        </p:nvSpPr>
        <p:spPr>
          <a:xfrm>
            <a:off x="11229166" y="0"/>
            <a:ext cx="962834" cy="52197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dirty="0">
                <a:solidFill>
                  <a:schemeClr val="bg1"/>
                </a:solidFill>
              </a:rPr>
              <a:t>Back</a:t>
            </a:r>
          </a:p>
        </p:txBody>
      </p:sp>
    </p:spTree>
    <p:extLst>
      <p:ext uri="{BB962C8B-B14F-4D97-AF65-F5344CB8AC3E}">
        <p14:creationId xmlns:p14="http://schemas.microsoft.com/office/powerpoint/2010/main" val="28514675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2338" y="653367"/>
            <a:ext cx="10515600" cy="1325563"/>
          </a:xfrm>
        </p:spPr>
        <p:txBody>
          <a:bodyPr>
            <a:normAutofit/>
          </a:bodyPr>
          <a:lstStyle/>
          <a:p>
            <a:r>
              <a:rPr lang="en-GB" b="1" dirty="0"/>
              <a:t>Contents Page – please click on your preferred option and remember to use the back button.</a:t>
            </a:r>
          </a:p>
        </p:txBody>
      </p:sp>
      <p:sp>
        <p:nvSpPr>
          <p:cNvPr id="3" name="Rectangle 2">
            <a:hlinkClick r:id="rId2" action="ppaction://hlinksldjump"/>
          </p:cNvPr>
          <p:cNvSpPr/>
          <p:nvPr/>
        </p:nvSpPr>
        <p:spPr>
          <a:xfrm>
            <a:off x="832338" y="2435986"/>
            <a:ext cx="6618668" cy="94482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dirty="0">
                <a:solidFill>
                  <a:schemeClr val="bg1"/>
                </a:solidFill>
              </a:rPr>
              <a:t>Co-op Academy Woodslee Information Report </a:t>
            </a:r>
            <a:endParaRPr lang="en-GB" sz="2400" dirty="0"/>
          </a:p>
        </p:txBody>
      </p:sp>
      <p:sp>
        <p:nvSpPr>
          <p:cNvPr id="4" name="Rectangle 3">
            <a:hlinkClick r:id="rId3" action="ppaction://hlinksldjump"/>
          </p:cNvPr>
          <p:cNvSpPr/>
          <p:nvPr/>
        </p:nvSpPr>
        <p:spPr>
          <a:xfrm>
            <a:off x="832338" y="4083911"/>
            <a:ext cx="6618668" cy="94482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dirty="0">
                <a:solidFill>
                  <a:schemeClr val="bg1"/>
                </a:solidFill>
              </a:rPr>
              <a:t>Frequently Asked Questions</a:t>
            </a:r>
            <a:endParaRPr lang="en-GB" sz="2400" dirty="0"/>
          </a:p>
        </p:txBody>
      </p:sp>
    </p:spTree>
    <p:extLst>
      <p:ext uri="{BB962C8B-B14F-4D97-AF65-F5344CB8AC3E}">
        <p14:creationId xmlns:p14="http://schemas.microsoft.com/office/powerpoint/2010/main" val="111937014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3553119956"/>
              </p:ext>
            </p:extLst>
          </p:nvPr>
        </p:nvGraphicFramePr>
        <p:xfrm>
          <a:off x="0" y="-7933"/>
          <a:ext cx="12224825" cy="6901102"/>
        </p:xfrm>
        <a:graphic>
          <a:graphicData uri="http://schemas.openxmlformats.org/drawingml/2006/table">
            <a:tbl>
              <a:tblPr/>
              <a:tblGrid>
                <a:gridCol w="4028049">
                  <a:extLst>
                    <a:ext uri="{9D8B030D-6E8A-4147-A177-3AD203B41FA5}">
                      <a16:colId xmlns:a16="http://schemas.microsoft.com/office/drawing/2014/main" val="20000"/>
                    </a:ext>
                  </a:extLst>
                </a:gridCol>
                <a:gridCol w="4028049">
                  <a:extLst>
                    <a:ext uri="{9D8B030D-6E8A-4147-A177-3AD203B41FA5}">
                      <a16:colId xmlns:a16="http://schemas.microsoft.com/office/drawing/2014/main" val="20001"/>
                    </a:ext>
                  </a:extLst>
                </a:gridCol>
                <a:gridCol w="4168727">
                  <a:extLst>
                    <a:ext uri="{9D8B030D-6E8A-4147-A177-3AD203B41FA5}">
                      <a16:colId xmlns:a16="http://schemas.microsoft.com/office/drawing/2014/main" val="20002"/>
                    </a:ext>
                  </a:extLst>
                </a:gridCol>
              </a:tblGrid>
              <a:tr h="1393833">
                <a:tc gridSpan="3">
                  <a:txBody>
                    <a:bodyPr/>
                    <a:lstStyle/>
                    <a:p>
                      <a:pPr algn="ctr"/>
                      <a:r>
                        <a:rPr lang="en-GB" sz="3600" dirty="0">
                          <a:solidFill>
                            <a:srgbClr val="0070C0"/>
                          </a:solidFill>
                        </a:rPr>
                        <a:t>FREQUENTLY ASKED QUESTIONS </a:t>
                      </a:r>
                    </a:p>
                    <a:p>
                      <a:pPr algn="ctr"/>
                      <a:r>
                        <a:rPr lang="en-GB" sz="3600" dirty="0">
                          <a:solidFill>
                            <a:srgbClr val="0070C0"/>
                          </a:solidFill>
                        </a:rPr>
                        <a:t>(Click </a:t>
                      </a:r>
                      <a:r>
                        <a:rPr lang="en-GB" sz="3600" baseline="0" dirty="0">
                          <a:solidFill>
                            <a:srgbClr val="0070C0"/>
                          </a:solidFill>
                        </a:rPr>
                        <a:t>on the question you need the answer to)</a:t>
                      </a:r>
                      <a:endParaRPr lang="en-GB" sz="3600" dirty="0">
                        <a:solidFill>
                          <a:srgbClr val="0070C0"/>
                        </a:solidFill>
                      </a:endParaRPr>
                    </a:p>
                  </a:txBody>
                  <a:tcPr>
                    <a:lnL w="12700" cmpd="sng">
                      <a:solidFill>
                        <a:schemeClr val="tx1"/>
                      </a:solidFill>
                      <a:prstDash val="solid"/>
                    </a:lnL>
                    <a:lnR w="12700" cap="flat" cmpd="sng" algn="ctr">
                      <a:solidFill>
                        <a:schemeClr val="tx1"/>
                      </a:solidFill>
                      <a:prstDash val="solid"/>
                      <a:round/>
                      <a:headEnd type="none" w="med" len="med"/>
                      <a:tailEnd type="none" w="med" len="med"/>
                    </a:lnR>
                    <a:lnT w="12700" cmpd="sng">
                      <a:solidFill>
                        <a:schemeClr val="tx1"/>
                      </a:solidFill>
                      <a:prstDash val="solid"/>
                    </a:lnT>
                    <a:lnB w="12700" cap="flat" cmpd="sng" algn="ctr">
                      <a:solidFill>
                        <a:schemeClr val="tx1"/>
                      </a:solidFill>
                      <a:prstDash val="solid"/>
                      <a:round/>
                      <a:headEnd type="none" w="med" len="med"/>
                      <a:tailEnd type="none" w="med" len="med"/>
                    </a:lnB>
                  </a:tcPr>
                </a:tc>
                <a:tc hMerge="1">
                  <a:txBody>
                    <a:bodyPr/>
                    <a:lstStyle/>
                    <a:p>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GB" dirty="0"/>
                    </a:p>
                  </a:txBody>
                  <a:tcPr>
                    <a:lnL w="12700" cap="flat" cmpd="sng" algn="ctr">
                      <a:solidFill>
                        <a:schemeClr val="tx1"/>
                      </a:solidFill>
                      <a:prstDash val="solid"/>
                      <a:round/>
                      <a:headEnd type="none" w="med" len="med"/>
                      <a:tailEnd type="none" w="med" len="med"/>
                    </a:lnL>
                    <a:lnR w="12700" cmpd="sng">
                      <a:solidFill>
                        <a:schemeClr val="tx1"/>
                      </a:solidFill>
                      <a:prstDash val="soli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r h="806246">
                <a:tc>
                  <a:txBody>
                    <a:bodyPr/>
                    <a:lstStyle/>
                    <a:p>
                      <a:r>
                        <a:rPr lang="en-GB" sz="1400" b="1" dirty="0">
                          <a:hlinkClick r:id="rId2" action="ppaction://hlinksldjump"/>
                        </a:rPr>
                        <a:t>1. </a:t>
                      </a:r>
                      <a:r>
                        <a:rPr lang="en-GB" sz="1400" b="1" dirty="0">
                          <a:solidFill>
                            <a:schemeClr val="tx1"/>
                          </a:solidFill>
                          <a:hlinkClick r:id="rId2" action="ppaction://hlinksldjump"/>
                        </a:rPr>
                        <a:t>How will you know if my child needs extra help? </a:t>
                      </a:r>
                      <a:endParaRPr lang="en-GB" sz="14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400" b="1" dirty="0">
                          <a:hlinkClick r:id="rId3" action="ppaction://hlinksldjump"/>
                        </a:rPr>
                        <a:t>2. What should I do if I think my child may have special educational needs?</a:t>
                      </a:r>
                      <a:endParaRPr lang="en-GB"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400" b="1" dirty="0">
                          <a:hlinkClick r:id="rId4" action="ppaction://hlinksldjump"/>
                        </a:rPr>
                        <a:t>3. How will staff support my child?</a:t>
                      </a:r>
                      <a:endParaRPr lang="en-GB" sz="1400" dirty="0"/>
                    </a:p>
                    <a:p>
                      <a:pPr marL="0" marR="0" indent="0" algn="l" defTabSz="914400" rtl="0" eaLnBrk="1" fontAlgn="auto" latinLnBrk="0" hangingPunct="1">
                        <a:lnSpc>
                          <a:spcPct val="100000"/>
                        </a:lnSpc>
                        <a:spcBef>
                          <a:spcPts val="0"/>
                        </a:spcBef>
                        <a:spcAft>
                          <a:spcPts val="0"/>
                        </a:spcAft>
                        <a:buClrTx/>
                        <a:buSzTx/>
                        <a:buFontTx/>
                        <a:buNone/>
                        <a:tabLst/>
                        <a:defRPr/>
                      </a:pPr>
                      <a:endParaRPr lang="en-GB"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r h="1041402">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400" b="1" dirty="0">
                          <a:hlinkClick r:id="rId5" action="ppaction://hlinksldjump"/>
                        </a:rPr>
                        <a:t>4. How will the curriculum be matched to my child’s/young person’s needs?</a:t>
                      </a:r>
                      <a:endParaRPr lang="en-GB" sz="1400" dirty="0"/>
                    </a:p>
                    <a:p>
                      <a:endParaRPr lang="en-GB"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400" b="1" dirty="0">
                          <a:hlinkClick r:id="rId6" action="ppaction://hlinksldjump"/>
                        </a:rPr>
                        <a:t>5. How will I know how my child is doing and how will you help me to support my child’s/young person’s learning?</a:t>
                      </a:r>
                      <a:endParaRPr lang="en-GB" sz="1400" dirty="0"/>
                    </a:p>
                    <a:p>
                      <a:endParaRPr lang="en-GB"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400" b="1" dirty="0">
                          <a:hlinkClick r:id="rId7" action="ppaction://hlinksldjump"/>
                        </a:rPr>
                        <a:t>6</a:t>
                      </a:r>
                      <a:r>
                        <a:rPr lang="en-GB" sz="1400" dirty="0">
                          <a:hlinkClick r:id="rId7" action="ppaction://hlinksldjump"/>
                        </a:rPr>
                        <a:t>. </a:t>
                      </a:r>
                      <a:r>
                        <a:rPr lang="en-GB" sz="1400" b="1" dirty="0">
                          <a:hlinkClick r:id="rId7" action="ppaction://hlinksldjump"/>
                        </a:rPr>
                        <a:t>What support will there be for my child’s overall well-being?</a:t>
                      </a:r>
                      <a:endParaRPr lang="en-GB" sz="1400" dirty="0"/>
                    </a:p>
                    <a:p>
                      <a:endParaRPr lang="en-GB"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2"/>
                  </a:ext>
                </a:extLst>
              </a:tr>
              <a:tr h="916421">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400" b="1" dirty="0">
                          <a:hlinkClick r:id="rId8" action="ppaction://hlinksldjump"/>
                        </a:rPr>
                        <a:t>7. What specialist services and expertise are available or accessed by you?</a:t>
                      </a:r>
                      <a:endParaRPr lang="en-GB" sz="1400" dirty="0"/>
                    </a:p>
                    <a:p>
                      <a:endParaRPr lang="en-GB"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GB" sz="1400" b="1" dirty="0">
                          <a:hlinkClick r:id="rId9" action="ppaction://hlinksldjump"/>
                        </a:rPr>
                        <a:t>8.</a:t>
                      </a:r>
                      <a:r>
                        <a:rPr lang="en-GB" sz="1400" b="1" baseline="0" dirty="0">
                          <a:hlinkClick r:id="rId9" action="ppaction://hlinksldjump"/>
                        </a:rPr>
                        <a:t> </a:t>
                      </a:r>
                      <a:r>
                        <a:rPr lang="en-GB" sz="1400" b="1" dirty="0">
                          <a:hlinkClick r:id="rId9" action="ppaction://hlinksldjump"/>
                        </a:rPr>
                        <a:t>What training are the staff supporting my child with SEND had or are having?</a:t>
                      </a:r>
                      <a:endParaRPr lang="en-GB"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400" b="1" dirty="0">
                          <a:hlinkClick r:id="rId10" action="ppaction://hlinksldjump"/>
                        </a:rPr>
                        <a:t>9. How will my child be included in activities outside the classroom including school trips?</a:t>
                      </a:r>
                      <a:endParaRPr lang="en-GB" sz="1400" dirty="0"/>
                    </a:p>
                    <a:p>
                      <a:endParaRPr lang="en-GB"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3"/>
                  </a:ext>
                </a:extLst>
              </a:tr>
              <a:tr h="1153227">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400" b="1" dirty="0">
                          <a:hlinkClick r:id="rId11" action="ppaction://hlinksldjump"/>
                        </a:rPr>
                        <a:t>10. How accessible is your school?</a:t>
                      </a:r>
                      <a:endParaRPr lang="en-GB" sz="1400" dirty="0"/>
                    </a:p>
                    <a:p>
                      <a:endParaRPr lang="en-GB"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400" b="1" dirty="0">
                          <a:hlinkClick r:id="rId12" action="ppaction://hlinksldjump"/>
                        </a:rPr>
                        <a:t>11. How will you prepare and support my child</a:t>
                      </a:r>
                      <a:r>
                        <a:rPr lang="en-GB" sz="1400" b="1" baseline="0" dirty="0">
                          <a:hlinkClick r:id="rId12" action="ppaction://hlinksldjump"/>
                        </a:rPr>
                        <a:t> </a:t>
                      </a:r>
                      <a:r>
                        <a:rPr lang="en-GB" sz="1400" b="1" dirty="0">
                          <a:hlinkClick r:id="rId12" action="ppaction://hlinksldjump"/>
                        </a:rPr>
                        <a:t>to join your setting or school and transfer to a new setting or school for the next stage of education and life?</a:t>
                      </a:r>
                      <a:endParaRPr lang="en-GB" sz="1400" dirty="0"/>
                    </a:p>
                    <a:p>
                      <a:endParaRPr lang="en-GB"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GB" sz="1400" b="1" dirty="0">
                          <a:hlinkClick r:id="rId13" action="ppaction://hlinksldjump"/>
                        </a:rPr>
                        <a:t>12. How are your resources allocated and matched to my child’s needs?</a:t>
                      </a:r>
                      <a:endParaRPr lang="en-GB"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4"/>
                  </a:ext>
                </a:extLst>
              </a:tr>
              <a:tr h="638278">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400" b="1" dirty="0">
                          <a:hlinkClick r:id="rId14" action="ppaction://hlinksldjump"/>
                        </a:rPr>
                        <a:t>13. How is the decision made about what type and how much support my child will receive?</a:t>
                      </a:r>
                      <a:endParaRPr lang="en-GB" sz="1400" dirty="0"/>
                    </a:p>
                    <a:p>
                      <a:endParaRPr lang="en-GB"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400" b="1" dirty="0">
                          <a:hlinkClick r:id="rId15" action="ppaction://hlinksldjump"/>
                        </a:rPr>
                        <a:t>14. Who can I contact for further information?</a:t>
                      </a:r>
                      <a:endParaRPr lang="en-GB" sz="1400" dirty="0"/>
                    </a:p>
                    <a:p>
                      <a:endParaRPr lang="en-GB" sz="1400" dirty="0"/>
                    </a:p>
                    <a:p>
                      <a:endParaRPr lang="en-GB" sz="1400" dirty="0"/>
                    </a:p>
                    <a:p>
                      <a:pPr marL="0" marR="0" indent="0" algn="l" defTabSz="914400" rtl="0" eaLnBrk="1" fontAlgn="auto" latinLnBrk="0" hangingPunct="1">
                        <a:lnSpc>
                          <a:spcPct val="100000"/>
                        </a:lnSpc>
                        <a:spcBef>
                          <a:spcPts val="0"/>
                        </a:spcBef>
                        <a:spcAft>
                          <a:spcPts val="0"/>
                        </a:spcAft>
                        <a:buClrTx/>
                        <a:buSzTx/>
                        <a:buFontTx/>
                        <a:buNone/>
                        <a:tabLst/>
                        <a:defRPr/>
                      </a:pPr>
                      <a:r>
                        <a:rPr lang="en-GB" sz="1400" b="1" dirty="0">
                          <a:hlinkClick r:id="rId16" action="ppaction://hlinksldjump"/>
                        </a:rPr>
                        <a:t>16. How will information about the child be circulated to all members of staff and who will be responsible for that?</a:t>
                      </a:r>
                      <a:endParaRPr lang="en-GB" sz="1400" dirty="0"/>
                    </a:p>
                    <a:p>
                      <a:endParaRPr lang="en-GB"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400" b="1" dirty="0">
                          <a:hlinkClick r:id="rId17" action="ppaction://hlinksldjump"/>
                        </a:rPr>
                        <a:t>15. Can staff get extra help from experts outside if they need to? (</a:t>
                      </a:r>
                      <a:r>
                        <a:rPr lang="en-GB" sz="1400" b="1" dirty="0" err="1">
                          <a:hlinkClick r:id="rId17" action="ppaction://hlinksldjump"/>
                        </a:rPr>
                        <a:t>eg</a:t>
                      </a:r>
                      <a:r>
                        <a:rPr lang="en-GB" sz="1400" b="1" dirty="0">
                          <a:hlinkClick r:id="rId17" action="ppaction://hlinksldjump"/>
                        </a:rPr>
                        <a:t> advice and training on medical conditions)</a:t>
                      </a:r>
                      <a:endParaRPr lang="en-GB" sz="1400" b="1" dirty="0"/>
                    </a:p>
                    <a:p>
                      <a:pPr marL="0" marR="0" indent="0" algn="l" defTabSz="914400" rtl="0" eaLnBrk="1" fontAlgn="auto" latinLnBrk="0" hangingPunct="1">
                        <a:lnSpc>
                          <a:spcPct val="100000"/>
                        </a:lnSpc>
                        <a:spcBef>
                          <a:spcPts val="0"/>
                        </a:spcBef>
                        <a:spcAft>
                          <a:spcPts val="0"/>
                        </a:spcAft>
                        <a:buClrTx/>
                        <a:buSzTx/>
                        <a:buFontTx/>
                        <a:buNone/>
                        <a:tabLst/>
                        <a:defRPr/>
                      </a:pPr>
                      <a:endParaRPr lang="en-GB" sz="1400" b="1" dirty="0"/>
                    </a:p>
                    <a:p>
                      <a:pPr marL="0" marR="0" indent="0" algn="l" defTabSz="914400" rtl="0" eaLnBrk="1" fontAlgn="auto" latinLnBrk="0" hangingPunct="1">
                        <a:lnSpc>
                          <a:spcPct val="100000"/>
                        </a:lnSpc>
                        <a:spcBef>
                          <a:spcPts val="0"/>
                        </a:spcBef>
                        <a:spcAft>
                          <a:spcPts val="0"/>
                        </a:spcAft>
                        <a:buClrTx/>
                        <a:buSzTx/>
                        <a:buFontTx/>
                        <a:buNone/>
                        <a:tabLst/>
                        <a:defRPr/>
                      </a:pPr>
                      <a:endParaRPr lang="en-GB" sz="1400" dirty="0"/>
                    </a:p>
                    <a:p>
                      <a:endParaRPr lang="en-GB"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5"/>
                  </a:ext>
                </a:extLst>
              </a:tr>
            </a:tbl>
          </a:graphicData>
        </a:graphic>
      </p:graphicFrame>
      <p:sp>
        <p:nvSpPr>
          <p:cNvPr id="3" name="Rectangle 2">
            <a:hlinkClick r:id="rId18" action="ppaction://hlinksldjump"/>
          </p:cNvPr>
          <p:cNvSpPr/>
          <p:nvPr/>
        </p:nvSpPr>
        <p:spPr>
          <a:xfrm>
            <a:off x="11130892" y="0"/>
            <a:ext cx="1061108" cy="52419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dirty="0">
                <a:solidFill>
                  <a:schemeClr val="bg1"/>
                </a:solidFill>
              </a:rPr>
              <a:t>Return to Contents</a:t>
            </a:r>
          </a:p>
        </p:txBody>
      </p:sp>
    </p:spTree>
    <p:extLst>
      <p:ext uri="{BB962C8B-B14F-4D97-AF65-F5344CB8AC3E}">
        <p14:creationId xmlns:p14="http://schemas.microsoft.com/office/powerpoint/2010/main" val="307754741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A group of girls reading a book&#10;&#10;Description automatically generated">
            <a:extLst>
              <a:ext uri="{FF2B5EF4-FFF2-40B4-BE49-F238E27FC236}">
                <a16:creationId xmlns:a16="http://schemas.microsoft.com/office/drawing/2014/main" id="{348599E1-DE2A-4D6A-D0E4-3326526C8C7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Rectangle 1"/>
          <p:cNvSpPr/>
          <p:nvPr/>
        </p:nvSpPr>
        <p:spPr>
          <a:xfrm>
            <a:off x="527539" y="521971"/>
            <a:ext cx="10916529" cy="4339650"/>
          </a:xfrm>
          <a:prstGeom prst="rect">
            <a:avLst/>
          </a:prstGeom>
          <a:solidFill>
            <a:schemeClr val="accent4">
              <a:lumMod val="20000"/>
              <a:lumOff val="80000"/>
            </a:schemeClr>
          </a:solidFill>
        </p:spPr>
        <p:txBody>
          <a:bodyPr wrap="square">
            <a:spAutoFit/>
          </a:bodyPr>
          <a:lstStyle/>
          <a:p>
            <a:pPr marL="514350" indent="-514350" algn="just">
              <a:buAutoNum type="arabicPeriod"/>
            </a:pPr>
            <a:r>
              <a:rPr lang="en-GB" sz="2800" b="1" u="sng" dirty="0"/>
              <a:t>How will you know if my child need extra help?</a:t>
            </a:r>
          </a:p>
          <a:p>
            <a:endParaRPr lang="en-GB" sz="2800" b="1" dirty="0"/>
          </a:p>
          <a:p>
            <a:r>
              <a:rPr lang="en-GB" sz="2000" dirty="0"/>
              <a:t>At school, we are constantly assessing your child’s progress both in line with their previous attainment and development and that of their peers, both academic and contextual progress is monitored. If your child appears to be developing at a different rate to expected norms, the class teacher or </a:t>
            </a:r>
            <a:r>
              <a:rPr lang="en-GB" sz="2000" dirty="0" err="1" smtClean="0"/>
              <a:t>SENDCo</a:t>
            </a:r>
            <a:r>
              <a:rPr lang="en-GB" sz="2000" dirty="0" smtClean="0"/>
              <a:t> </a:t>
            </a:r>
            <a:r>
              <a:rPr lang="en-GB" sz="2000" dirty="0"/>
              <a:t>will approach you and discuss any concerns with you.</a:t>
            </a:r>
          </a:p>
          <a:p>
            <a:r>
              <a:rPr lang="en-GB" sz="2000" dirty="0"/>
              <a:t>Concerns may be raised if:</a:t>
            </a:r>
          </a:p>
          <a:p>
            <a:pPr marL="342900" indent="-342900">
              <a:buFont typeface="Arial" panose="020B0604020202020204" pitchFamily="34" charset="0"/>
              <a:buChar char="•"/>
            </a:pPr>
            <a:r>
              <a:rPr lang="en-GB" sz="2000" dirty="0"/>
              <a:t>There is little or no progress academically;</a:t>
            </a:r>
          </a:p>
          <a:p>
            <a:pPr marL="342900" indent="-342900">
              <a:buFont typeface="Arial" panose="020B0604020202020204" pitchFamily="34" charset="0"/>
              <a:buChar char="•"/>
            </a:pPr>
            <a:r>
              <a:rPr lang="en-GB" sz="2000" dirty="0"/>
              <a:t>Social emotional difficulties are becoming challenging;</a:t>
            </a:r>
          </a:p>
          <a:p>
            <a:pPr marL="342900" indent="-342900">
              <a:buFont typeface="Arial" panose="020B0604020202020204" pitchFamily="34" charset="0"/>
              <a:buChar char="•"/>
            </a:pPr>
            <a:r>
              <a:rPr lang="en-GB" sz="2000" dirty="0"/>
              <a:t>Sensory/ physical difficulties become evident;</a:t>
            </a:r>
          </a:p>
          <a:p>
            <a:pPr marL="342900" indent="-342900">
              <a:buFont typeface="Arial" panose="020B0604020202020204" pitchFamily="34" charset="0"/>
              <a:buChar char="•"/>
            </a:pPr>
            <a:r>
              <a:rPr lang="en-GB" sz="2000" dirty="0"/>
              <a:t>A specific difficulty is evident in English or maths skills;</a:t>
            </a:r>
          </a:p>
          <a:p>
            <a:pPr marL="342900" indent="-342900">
              <a:buFont typeface="Arial" panose="020B0604020202020204" pitchFamily="34" charset="0"/>
              <a:buChar char="•"/>
            </a:pPr>
            <a:r>
              <a:rPr lang="en-GB" sz="2000" dirty="0"/>
              <a:t>Social communication or interaction problems increase despite intervention;</a:t>
            </a:r>
          </a:p>
          <a:p>
            <a:pPr marL="342900" indent="-342900">
              <a:buFont typeface="Arial" panose="020B0604020202020204" pitchFamily="34" charset="0"/>
              <a:buChar char="•"/>
            </a:pPr>
            <a:r>
              <a:rPr lang="en-GB" sz="2000" dirty="0"/>
              <a:t>Speech and communication skills do not develop appropriately.</a:t>
            </a:r>
          </a:p>
        </p:txBody>
      </p:sp>
      <p:sp>
        <p:nvSpPr>
          <p:cNvPr id="4" name="Rectangle 3">
            <a:hlinkClick r:id="rId3" action="ppaction://hlinksldjump"/>
          </p:cNvPr>
          <p:cNvSpPr/>
          <p:nvPr/>
        </p:nvSpPr>
        <p:spPr>
          <a:xfrm>
            <a:off x="11229166" y="0"/>
            <a:ext cx="962834" cy="52197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dirty="0">
                <a:solidFill>
                  <a:schemeClr val="bg1"/>
                </a:solidFill>
              </a:rPr>
              <a:t>Back</a:t>
            </a:r>
          </a:p>
        </p:txBody>
      </p:sp>
    </p:spTree>
    <p:extLst>
      <p:ext uri="{BB962C8B-B14F-4D97-AF65-F5344CB8AC3E}">
        <p14:creationId xmlns:p14="http://schemas.microsoft.com/office/powerpoint/2010/main" val="393373975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A group of girls jumping up to a brick building&#10;&#10;Description automatically generated">
            <a:extLst>
              <a:ext uri="{FF2B5EF4-FFF2-40B4-BE49-F238E27FC236}">
                <a16:creationId xmlns:a16="http://schemas.microsoft.com/office/drawing/2014/main" id="{0E158EFF-C93D-9987-5EFD-7A3325DC37A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5" name="Rectangle 4"/>
          <p:cNvSpPr/>
          <p:nvPr/>
        </p:nvSpPr>
        <p:spPr>
          <a:xfrm>
            <a:off x="675249" y="759655"/>
            <a:ext cx="11029071" cy="2677656"/>
          </a:xfrm>
          <a:prstGeom prst="rect">
            <a:avLst/>
          </a:prstGeom>
          <a:solidFill>
            <a:schemeClr val="accent4">
              <a:lumMod val="20000"/>
              <a:lumOff val="80000"/>
            </a:schemeClr>
          </a:solidFill>
        </p:spPr>
        <p:txBody>
          <a:bodyPr wrap="square">
            <a:spAutoFit/>
          </a:bodyPr>
          <a:lstStyle/>
          <a:p>
            <a:r>
              <a:rPr lang="en-GB" sz="2800" b="1" u="sng" dirty="0"/>
              <a:t>2. What should I do if I think my child may have special educational needs?</a:t>
            </a:r>
          </a:p>
          <a:p>
            <a:endParaRPr lang="en-GB" sz="2800" b="1" u="sng" dirty="0"/>
          </a:p>
          <a:p>
            <a:pPr algn="just"/>
            <a:r>
              <a:rPr lang="en-GB" sz="2800" dirty="0"/>
              <a:t>Come into school and talk to your child’s class teacher as they will be the person who knows your child best. You may also want to speak to the school </a:t>
            </a:r>
            <a:r>
              <a:rPr lang="en-GB" sz="2800" dirty="0" err="1" smtClean="0"/>
              <a:t>SENDCo</a:t>
            </a:r>
            <a:r>
              <a:rPr lang="en-GB" sz="2800" dirty="0" smtClean="0"/>
              <a:t>, Mrs </a:t>
            </a:r>
            <a:r>
              <a:rPr lang="en-GB" sz="2800" dirty="0"/>
              <a:t>McGowan.</a:t>
            </a:r>
          </a:p>
        </p:txBody>
      </p:sp>
      <p:sp>
        <p:nvSpPr>
          <p:cNvPr id="3" name="Rectangle 2">
            <a:hlinkClick r:id="rId3" action="ppaction://hlinksldjump"/>
          </p:cNvPr>
          <p:cNvSpPr/>
          <p:nvPr/>
        </p:nvSpPr>
        <p:spPr>
          <a:xfrm>
            <a:off x="11229166" y="0"/>
            <a:ext cx="962834" cy="52197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dirty="0">
                <a:solidFill>
                  <a:schemeClr val="bg1"/>
                </a:solidFill>
              </a:rPr>
              <a:t>Back</a:t>
            </a:r>
          </a:p>
        </p:txBody>
      </p:sp>
    </p:spTree>
    <p:extLst>
      <p:ext uri="{BB962C8B-B14F-4D97-AF65-F5344CB8AC3E}">
        <p14:creationId xmlns:p14="http://schemas.microsoft.com/office/powerpoint/2010/main" val="100782047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group of girls reading a book&#10;&#10;Description automatically generated">
            <a:extLst>
              <a:ext uri="{FF2B5EF4-FFF2-40B4-BE49-F238E27FC236}">
                <a16:creationId xmlns:a16="http://schemas.microsoft.com/office/drawing/2014/main" id="{FA2722EE-4C0B-7884-CC12-DC9CC217C96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Rectangle 1"/>
          <p:cNvSpPr/>
          <p:nvPr/>
        </p:nvSpPr>
        <p:spPr>
          <a:xfrm>
            <a:off x="492369" y="309489"/>
            <a:ext cx="11521440" cy="5755422"/>
          </a:xfrm>
          <a:prstGeom prst="rect">
            <a:avLst/>
          </a:prstGeom>
          <a:solidFill>
            <a:schemeClr val="accent4">
              <a:lumMod val="20000"/>
              <a:lumOff val="80000"/>
            </a:schemeClr>
          </a:solidFill>
        </p:spPr>
        <p:txBody>
          <a:bodyPr wrap="square">
            <a:spAutoFit/>
          </a:bodyPr>
          <a:lstStyle/>
          <a:p>
            <a:r>
              <a:rPr lang="en-GB" sz="2800" b="1" u="sng" dirty="0"/>
              <a:t>3. How will staff support my child?</a:t>
            </a:r>
          </a:p>
          <a:p>
            <a:endParaRPr lang="en-GB" sz="2800" dirty="0"/>
          </a:p>
          <a:p>
            <a:r>
              <a:rPr lang="en-GB" sz="2400" dirty="0"/>
              <a:t>We aim to meet the needs of all our </a:t>
            </a:r>
            <a:r>
              <a:rPr lang="en-GB" sz="2400" dirty="0" smtClean="0"/>
              <a:t>children </a:t>
            </a:r>
            <a:r>
              <a:rPr lang="en-GB" sz="2400" dirty="0"/>
              <a:t>within the classroom through high quality teaching. Some </a:t>
            </a:r>
            <a:r>
              <a:rPr lang="en-GB" sz="2400" dirty="0" smtClean="0"/>
              <a:t>children </a:t>
            </a:r>
            <a:r>
              <a:rPr lang="en-GB" sz="2400" dirty="0"/>
              <a:t>may require further support within the classroom or school. This support could be delivered by; class teacher, another teacher, teaching assistant or additional staff who are employed by the school through the local authority via the </a:t>
            </a:r>
            <a:r>
              <a:rPr lang="en-GB" sz="2400" dirty="0" err="1" smtClean="0"/>
              <a:t>SENDCo</a:t>
            </a:r>
            <a:r>
              <a:rPr lang="en-GB" sz="2400" dirty="0" smtClean="0"/>
              <a:t>.</a:t>
            </a:r>
            <a:endParaRPr lang="en-GB" sz="2400" dirty="0"/>
          </a:p>
          <a:p>
            <a:endParaRPr lang="en-GB" sz="2400" dirty="0"/>
          </a:p>
          <a:p>
            <a:r>
              <a:rPr lang="en-GB" sz="2400" dirty="0"/>
              <a:t>The resources, staff involved, staff roles and frequency of support offered to your child would be dependent on their needs and this would be clearly shown on your son/daughter’s plan. The learning plan would be explained to you by the class teacher at each termly review.</a:t>
            </a:r>
          </a:p>
          <a:p>
            <a:endParaRPr lang="en-GB" sz="2400" dirty="0"/>
          </a:p>
          <a:p>
            <a:r>
              <a:rPr lang="en-GB" sz="2400" dirty="0"/>
              <a:t>The school </a:t>
            </a:r>
            <a:r>
              <a:rPr lang="en-GB" sz="2400" dirty="0" err="1" smtClean="0"/>
              <a:t>SENDCo</a:t>
            </a:r>
            <a:r>
              <a:rPr lang="en-GB" sz="2400" dirty="0" smtClean="0"/>
              <a:t>, </a:t>
            </a:r>
            <a:r>
              <a:rPr lang="en-GB" sz="2400" dirty="0"/>
              <a:t>leadership team and governors are involved in the monitoring of provision and its effectiveness.</a:t>
            </a:r>
          </a:p>
        </p:txBody>
      </p:sp>
      <p:sp>
        <p:nvSpPr>
          <p:cNvPr id="3" name="Rectangle 2">
            <a:hlinkClick r:id="rId3" action="ppaction://hlinksldjump"/>
          </p:cNvPr>
          <p:cNvSpPr/>
          <p:nvPr/>
        </p:nvSpPr>
        <p:spPr>
          <a:xfrm>
            <a:off x="11229166" y="0"/>
            <a:ext cx="962834" cy="52197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dirty="0">
                <a:solidFill>
                  <a:schemeClr val="bg1"/>
                </a:solidFill>
              </a:rPr>
              <a:t>Back</a:t>
            </a:r>
          </a:p>
        </p:txBody>
      </p:sp>
    </p:spTree>
    <p:extLst>
      <p:ext uri="{BB962C8B-B14F-4D97-AF65-F5344CB8AC3E}">
        <p14:creationId xmlns:p14="http://schemas.microsoft.com/office/powerpoint/2010/main" val="26374044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group of girls jumping up to a brick building&#10;&#10;Description automatically generated">
            <a:extLst>
              <a:ext uri="{FF2B5EF4-FFF2-40B4-BE49-F238E27FC236}">
                <a16:creationId xmlns:a16="http://schemas.microsoft.com/office/drawing/2014/main" id="{CA56E956-32D3-C692-DE75-F76C4E7779A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Rectangle 1"/>
          <p:cNvSpPr/>
          <p:nvPr/>
        </p:nvSpPr>
        <p:spPr>
          <a:xfrm>
            <a:off x="360608" y="751493"/>
            <a:ext cx="11517701" cy="4832092"/>
          </a:xfrm>
          <a:prstGeom prst="rect">
            <a:avLst/>
          </a:prstGeom>
          <a:solidFill>
            <a:schemeClr val="accent4">
              <a:lumMod val="20000"/>
              <a:lumOff val="80000"/>
            </a:schemeClr>
          </a:solidFill>
        </p:spPr>
        <p:txBody>
          <a:bodyPr wrap="square">
            <a:spAutoFit/>
          </a:bodyPr>
          <a:lstStyle/>
          <a:p>
            <a:r>
              <a:rPr lang="en-GB" sz="2800" dirty="0"/>
              <a:t>4. </a:t>
            </a:r>
            <a:r>
              <a:rPr lang="en-GB" sz="2800" b="1" u="sng" dirty="0"/>
              <a:t>How will the curriculum be matched to my child’s / young person’s needs?</a:t>
            </a:r>
          </a:p>
          <a:p>
            <a:endParaRPr lang="en-GB" sz="2800" dirty="0"/>
          </a:p>
          <a:p>
            <a:pPr algn="just"/>
            <a:r>
              <a:rPr lang="en-GB" sz="2800" dirty="0"/>
              <a:t>All our </a:t>
            </a:r>
            <a:r>
              <a:rPr lang="en-GB" sz="2800" dirty="0" smtClean="0"/>
              <a:t>children </a:t>
            </a:r>
            <a:r>
              <a:rPr lang="en-GB" sz="2800" dirty="0"/>
              <a:t>have access to a broad and balanced curriculum. Each teacher has high expectations for their </a:t>
            </a:r>
            <a:r>
              <a:rPr lang="en-GB" sz="2800" dirty="0" smtClean="0"/>
              <a:t>children </a:t>
            </a:r>
            <a:r>
              <a:rPr lang="en-GB" sz="2800" dirty="0"/>
              <a:t>based on prior assessment and will alter their teaching to allow for </a:t>
            </a:r>
            <a:r>
              <a:rPr lang="en-GB" sz="2800" dirty="0" smtClean="0"/>
              <a:t>individual </a:t>
            </a:r>
            <a:r>
              <a:rPr lang="en-GB" sz="2800" dirty="0"/>
              <a:t>progress. Potential areas of difficulty for a child will be considered during planning, to allow for each </a:t>
            </a:r>
            <a:r>
              <a:rPr lang="en-GB" sz="2800" dirty="0" smtClean="0"/>
              <a:t>child </a:t>
            </a:r>
            <a:r>
              <a:rPr lang="en-GB" sz="2800" dirty="0"/>
              <a:t>to be included in the class learning and achieve their own personal goal. </a:t>
            </a:r>
          </a:p>
          <a:p>
            <a:endParaRPr lang="en-GB" sz="2800" dirty="0"/>
          </a:p>
          <a:p>
            <a:pPr algn="just"/>
            <a:r>
              <a:rPr lang="en-GB" sz="2800" dirty="0"/>
              <a:t>This personalised approach allows individual </a:t>
            </a:r>
            <a:r>
              <a:rPr lang="en-GB" sz="2800" dirty="0" smtClean="0"/>
              <a:t>children </a:t>
            </a:r>
            <a:r>
              <a:rPr lang="en-GB" sz="2800" dirty="0"/>
              <a:t>to flourish. Staff use a multi-sensory approach to their teaching to respond to their </a:t>
            </a:r>
            <a:r>
              <a:rPr lang="en-GB" sz="2800" dirty="0" smtClean="0"/>
              <a:t>children’s </a:t>
            </a:r>
            <a:r>
              <a:rPr lang="en-GB" sz="2800" dirty="0"/>
              <a:t>diverse needs.</a:t>
            </a:r>
          </a:p>
        </p:txBody>
      </p:sp>
      <p:sp>
        <p:nvSpPr>
          <p:cNvPr id="3" name="Rectangle 2">
            <a:hlinkClick r:id="rId3" action="ppaction://hlinksldjump"/>
          </p:cNvPr>
          <p:cNvSpPr/>
          <p:nvPr/>
        </p:nvSpPr>
        <p:spPr>
          <a:xfrm>
            <a:off x="11229166" y="0"/>
            <a:ext cx="962834" cy="52197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dirty="0">
                <a:solidFill>
                  <a:schemeClr val="bg1"/>
                </a:solidFill>
              </a:rPr>
              <a:t>Back</a:t>
            </a:r>
          </a:p>
        </p:txBody>
      </p:sp>
    </p:spTree>
    <p:extLst>
      <p:ext uri="{BB962C8B-B14F-4D97-AF65-F5344CB8AC3E}">
        <p14:creationId xmlns:p14="http://schemas.microsoft.com/office/powerpoint/2010/main" val="237110477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group of girls reading a book&#10;&#10;Description automatically generated">
            <a:extLst>
              <a:ext uri="{FF2B5EF4-FFF2-40B4-BE49-F238E27FC236}">
                <a16:creationId xmlns:a16="http://schemas.microsoft.com/office/drawing/2014/main" id="{197EC1E5-D234-85D2-D4D6-8FA2CB13BC2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Rectangle 1"/>
          <p:cNvSpPr/>
          <p:nvPr/>
        </p:nvSpPr>
        <p:spPr>
          <a:xfrm>
            <a:off x="434646" y="287037"/>
            <a:ext cx="11322708" cy="5970865"/>
          </a:xfrm>
          <a:prstGeom prst="rect">
            <a:avLst/>
          </a:prstGeom>
          <a:solidFill>
            <a:schemeClr val="accent4">
              <a:lumMod val="20000"/>
              <a:lumOff val="80000"/>
            </a:schemeClr>
          </a:solidFill>
        </p:spPr>
        <p:txBody>
          <a:bodyPr wrap="square">
            <a:spAutoFit/>
          </a:bodyPr>
          <a:lstStyle/>
          <a:p>
            <a:pPr algn="just"/>
            <a:r>
              <a:rPr lang="en-GB" sz="2800" b="1" u="sng" dirty="0"/>
              <a:t>5. How will I know how my child is doing and how will you help me to support my child’s / young person’s learning?</a:t>
            </a:r>
          </a:p>
          <a:p>
            <a:pPr algn="just"/>
            <a:endParaRPr lang="en-GB" dirty="0"/>
          </a:p>
          <a:p>
            <a:pPr algn="just"/>
            <a:r>
              <a:rPr lang="en-GB" sz="2200" dirty="0"/>
              <a:t>Opportunities to discuss your child’s progress are offered 3 times a year – twice at parent evenings (in the autumn and spring term) and once at the end of the summer term in a written report and opportunity to discuss/ respond. </a:t>
            </a:r>
          </a:p>
          <a:p>
            <a:endParaRPr lang="en-GB" sz="2200" dirty="0"/>
          </a:p>
          <a:p>
            <a:r>
              <a:rPr lang="en-GB" sz="2200" dirty="0"/>
              <a:t>Teachers are often available at the end of the day to have a quick discussion with parents/carers to discuss a </a:t>
            </a:r>
            <a:r>
              <a:rPr lang="en-GB" sz="2200" dirty="0" smtClean="0"/>
              <a:t>child’s </a:t>
            </a:r>
            <a:r>
              <a:rPr lang="en-GB" sz="2200" dirty="0"/>
              <a:t>progress if required. For a matter that may take longer, parents/carers are asked to make an arrangement to meet staff through the reception staff at the office. As a school we would rather see/speak to you as soon as you have a concern, rather than letting you worry about an issue. A member of SLT will be available on the playground every morning.</a:t>
            </a:r>
          </a:p>
          <a:p>
            <a:endParaRPr lang="en-GB" sz="2200" dirty="0"/>
          </a:p>
          <a:p>
            <a:r>
              <a:rPr lang="en-GB" sz="2200" dirty="0"/>
              <a:t>Class teachers assess </a:t>
            </a:r>
            <a:r>
              <a:rPr lang="en-GB" sz="2200" dirty="0" smtClean="0"/>
              <a:t>children </a:t>
            </a:r>
            <a:r>
              <a:rPr lang="en-GB" sz="2200" dirty="0"/>
              <a:t>daily and how they are progressing with their work. Every half term class teachers complete assessment tasks on all </a:t>
            </a:r>
            <a:r>
              <a:rPr lang="en-GB" sz="2200" dirty="0" smtClean="0"/>
              <a:t>children </a:t>
            </a:r>
            <a:r>
              <a:rPr lang="en-GB" sz="2200" dirty="0"/>
              <a:t>to monitor their progress. These assessments are used to inform all teaching staff of </a:t>
            </a:r>
            <a:r>
              <a:rPr lang="en-GB" sz="2200" dirty="0" smtClean="0"/>
              <a:t>children’s </a:t>
            </a:r>
            <a:r>
              <a:rPr lang="en-GB" sz="2200" dirty="0"/>
              <a:t>progress and as a baseline for future planning.</a:t>
            </a:r>
            <a:endParaRPr lang="en-GB" dirty="0"/>
          </a:p>
        </p:txBody>
      </p:sp>
    </p:spTree>
    <p:extLst>
      <p:ext uri="{BB962C8B-B14F-4D97-AF65-F5344CB8AC3E}">
        <p14:creationId xmlns:p14="http://schemas.microsoft.com/office/powerpoint/2010/main" val="38853155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group of girls jumping up to a brick building&#10;&#10;Description automatically generated">
            <a:extLst>
              <a:ext uri="{FF2B5EF4-FFF2-40B4-BE49-F238E27FC236}">
                <a16:creationId xmlns:a16="http://schemas.microsoft.com/office/drawing/2014/main" id="{E7B514EF-020C-6EC6-A84F-D8FB3E3E28D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Rectangle 1"/>
          <p:cNvSpPr/>
          <p:nvPr/>
        </p:nvSpPr>
        <p:spPr>
          <a:xfrm>
            <a:off x="321212" y="503827"/>
            <a:ext cx="11549575" cy="4247317"/>
          </a:xfrm>
          <a:prstGeom prst="rect">
            <a:avLst/>
          </a:prstGeom>
          <a:solidFill>
            <a:schemeClr val="accent4">
              <a:lumMod val="20000"/>
              <a:lumOff val="80000"/>
            </a:schemeClr>
          </a:solidFill>
        </p:spPr>
        <p:txBody>
          <a:bodyPr wrap="square">
            <a:spAutoFit/>
          </a:bodyPr>
          <a:lstStyle/>
          <a:p>
            <a:pPr algn="just"/>
            <a:r>
              <a:rPr lang="en-GB" sz="2400" b="1" dirty="0"/>
              <a:t>5. continued…</a:t>
            </a:r>
          </a:p>
          <a:p>
            <a:pPr algn="just"/>
            <a:endParaRPr lang="en-GB" sz="2400" dirty="0"/>
          </a:p>
          <a:p>
            <a:pPr algn="just"/>
            <a:r>
              <a:rPr lang="en-GB" sz="2400" dirty="0"/>
              <a:t>When a </a:t>
            </a:r>
            <a:r>
              <a:rPr lang="en-GB" sz="2400" dirty="0" smtClean="0"/>
              <a:t>child </a:t>
            </a:r>
            <a:r>
              <a:rPr lang="en-GB" sz="2400" dirty="0"/>
              <a:t>starts at school we will endeavour to meet parents/carers to discuss their child’s needs. If a </a:t>
            </a:r>
            <a:r>
              <a:rPr lang="en-GB" sz="2400" dirty="0" smtClean="0"/>
              <a:t>child </a:t>
            </a:r>
            <a:r>
              <a:rPr lang="en-GB" sz="2400" dirty="0"/>
              <a:t>arrives at school with SEND, the </a:t>
            </a:r>
            <a:r>
              <a:rPr lang="en-GB" sz="2400" dirty="0" err="1" smtClean="0"/>
              <a:t>SENDCo</a:t>
            </a:r>
            <a:r>
              <a:rPr lang="en-GB" sz="2400" dirty="0" smtClean="0"/>
              <a:t> </a:t>
            </a:r>
            <a:r>
              <a:rPr lang="en-GB" sz="2400" dirty="0"/>
              <a:t>and teachers should be informed of this by the parents/carers.</a:t>
            </a:r>
          </a:p>
          <a:p>
            <a:pPr algn="just"/>
            <a:r>
              <a:rPr lang="en-GB" sz="2400" dirty="0"/>
              <a:t>At foundation stage, staff arrange meetings for parents, a home visit if requested and a staged school induction. For children in key stage 1 and key stage </a:t>
            </a:r>
            <a:r>
              <a:rPr lang="en-GB" sz="2400" dirty="0" smtClean="0"/>
              <a:t>2, </a:t>
            </a:r>
            <a:r>
              <a:rPr lang="en-GB" sz="2400" dirty="0"/>
              <a:t>visits before the </a:t>
            </a:r>
            <a:r>
              <a:rPr lang="en-GB" sz="2400" dirty="0" smtClean="0"/>
              <a:t>child </a:t>
            </a:r>
            <a:r>
              <a:rPr lang="en-GB" sz="2400" dirty="0"/>
              <a:t>starts at our school are given and an appointment with the class teacher can be made at any time, either in person or by phone, to discuss your child.</a:t>
            </a:r>
          </a:p>
          <a:p>
            <a:pPr algn="just"/>
            <a:endParaRPr lang="en-GB" dirty="0"/>
          </a:p>
          <a:p>
            <a:pPr algn="just"/>
            <a:endParaRPr lang="en-GB" dirty="0"/>
          </a:p>
          <a:p>
            <a:pPr algn="just"/>
            <a:endParaRPr lang="en-GB" dirty="0"/>
          </a:p>
        </p:txBody>
      </p:sp>
    </p:spTree>
    <p:extLst>
      <p:ext uri="{BB962C8B-B14F-4D97-AF65-F5344CB8AC3E}">
        <p14:creationId xmlns:p14="http://schemas.microsoft.com/office/powerpoint/2010/main" val="364124544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group of girls reading a book&#10;&#10;Description automatically generated">
            <a:extLst>
              <a:ext uri="{FF2B5EF4-FFF2-40B4-BE49-F238E27FC236}">
                <a16:creationId xmlns:a16="http://schemas.microsoft.com/office/drawing/2014/main" id="{E54BB072-709D-737F-A3C1-2A4F5EA0870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Rectangle 1"/>
          <p:cNvSpPr/>
          <p:nvPr/>
        </p:nvSpPr>
        <p:spPr>
          <a:xfrm>
            <a:off x="321212" y="521971"/>
            <a:ext cx="11549575" cy="5170646"/>
          </a:xfrm>
          <a:prstGeom prst="rect">
            <a:avLst/>
          </a:prstGeom>
          <a:solidFill>
            <a:schemeClr val="accent4">
              <a:lumMod val="20000"/>
              <a:lumOff val="80000"/>
            </a:schemeClr>
          </a:solidFill>
        </p:spPr>
        <p:txBody>
          <a:bodyPr wrap="square">
            <a:spAutoFit/>
          </a:bodyPr>
          <a:lstStyle/>
          <a:p>
            <a:pPr algn="just"/>
            <a:r>
              <a:rPr lang="en-GB" sz="2200" b="1" dirty="0"/>
              <a:t>5. continued…</a:t>
            </a:r>
          </a:p>
          <a:p>
            <a:pPr algn="just"/>
            <a:r>
              <a:rPr lang="en-GB" sz="2200" dirty="0"/>
              <a:t>For a child with SEND, a learning plan is produced by the class teacher and this will give details of what additional support a child will get from school. At parents evening, staff will discuss this support with you and offer suggestions for how you can help at home. Staff will also listen to your suggestions and discuss with you how to support your child with their development at home. Extra appointments to meet staff can be made at the office between these meetings or at the end of school.</a:t>
            </a:r>
          </a:p>
          <a:p>
            <a:pPr algn="just"/>
            <a:endParaRPr lang="en-GB" sz="2200" dirty="0"/>
          </a:p>
          <a:p>
            <a:pPr algn="just"/>
            <a:r>
              <a:rPr lang="en-GB" sz="2200" dirty="0"/>
              <a:t>If your child has complex needs, a meeting may need to be arranged between yourself and all the other professionals involved with your child’s development, to ensure your child </a:t>
            </a:r>
            <a:r>
              <a:rPr lang="en-GB" sz="2200" dirty="0" smtClean="0"/>
              <a:t>achieves </a:t>
            </a:r>
            <a:r>
              <a:rPr lang="en-GB" sz="2200" dirty="0"/>
              <a:t>their </a:t>
            </a:r>
            <a:r>
              <a:rPr lang="en-GB" sz="2200" dirty="0" smtClean="0"/>
              <a:t>potential </a:t>
            </a:r>
            <a:r>
              <a:rPr lang="en-GB" sz="2200" dirty="0"/>
              <a:t>in all areas of development.</a:t>
            </a:r>
          </a:p>
          <a:p>
            <a:pPr algn="just"/>
            <a:endParaRPr lang="en-GB" sz="2200" dirty="0"/>
          </a:p>
          <a:p>
            <a:pPr algn="just"/>
            <a:r>
              <a:rPr lang="en-GB" sz="2200" dirty="0"/>
              <a:t>At Co-op Academy </a:t>
            </a:r>
            <a:r>
              <a:rPr lang="en-GB" sz="2200" dirty="0" err="1" smtClean="0"/>
              <a:t>Woodslee</a:t>
            </a:r>
            <a:r>
              <a:rPr lang="en-GB" sz="2200" dirty="0" smtClean="0"/>
              <a:t>, </a:t>
            </a:r>
            <a:r>
              <a:rPr lang="en-GB" sz="2200" dirty="0"/>
              <a:t>we run some parent workshops and other information sessions. We also can arrange drop-in sessions with our school nurse (which can be arranged with Mrs Leech), family partnership (Miss Rutherford), SENAAT, </a:t>
            </a:r>
            <a:r>
              <a:rPr lang="en-GB" sz="2200" dirty="0" err="1" smtClean="0"/>
              <a:t>SENDCo</a:t>
            </a:r>
            <a:r>
              <a:rPr lang="en-GB" sz="2200" dirty="0" smtClean="0"/>
              <a:t> </a:t>
            </a:r>
            <a:r>
              <a:rPr lang="en-GB" sz="2200" dirty="0"/>
              <a:t>and speech and language therapist.  </a:t>
            </a:r>
          </a:p>
        </p:txBody>
      </p:sp>
      <p:sp>
        <p:nvSpPr>
          <p:cNvPr id="3" name="Rectangle 2">
            <a:hlinkClick r:id="rId3" action="ppaction://hlinksldjump"/>
          </p:cNvPr>
          <p:cNvSpPr/>
          <p:nvPr/>
        </p:nvSpPr>
        <p:spPr>
          <a:xfrm>
            <a:off x="11229166" y="0"/>
            <a:ext cx="962834" cy="52197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dirty="0">
                <a:solidFill>
                  <a:schemeClr val="bg1"/>
                </a:solidFill>
              </a:rPr>
              <a:t>Back</a:t>
            </a:r>
          </a:p>
        </p:txBody>
      </p:sp>
    </p:spTree>
    <p:extLst>
      <p:ext uri="{BB962C8B-B14F-4D97-AF65-F5344CB8AC3E}">
        <p14:creationId xmlns:p14="http://schemas.microsoft.com/office/powerpoint/2010/main" val="294564064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group of girls jumping up to a brick building&#10;&#10;Description automatically generated">
            <a:extLst>
              <a:ext uri="{FF2B5EF4-FFF2-40B4-BE49-F238E27FC236}">
                <a16:creationId xmlns:a16="http://schemas.microsoft.com/office/drawing/2014/main" id="{8ACE9C14-4E43-6D22-3C7A-167813DC981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Rectangle 1"/>
          <p:cNvSpPr/>
          <p:nvPr/>
        </p:nvSpPr>
        <p:spPr>
          <a:xfrm>
            <a:off x="424409" y="636732"/>
            <a:ext cx="11451101" cy="4524315"/>
          </a:xfrm>
          <a:prstGeom prst="rect">
            <a:avLst/>
          </a:prstGeom>
          <a:solidFill>
            <a:schemeClr val="accent4">
              <a:lumMod val="20000"/>
              <a:lumOff val="80000"/>
            </a:schemeClr>
          </a:solidFill>
        </p:spPr>
        <p:txBody>
          <a:bodyPr wrap="square">
            <a:spAutoFit/>
          </a:bodyPr>
          <a:lstStyle/>
          <a:p>
            <a:r>
              <a:rPr lang="en-GB" sz="2800" b="1" u="sng" dirty="0"/>
              <a:t>6. What support will there be for my son’s or daughter’s overall well-being?</a:t>
            </a:r>
          </a:p>
          <a:p>
            <a:endParaRPr lang="en-GB" sz="2000" dirty="0"/>
          </a:p>
          <a:p>
            <a:pPr algn="just"/>
            <a:r>
              <a:rPr lang="en-GB" sz="2000" dirty="0"/>
              <a:t>Medical support and advice for </a:t>
            </a:r>
            <a:r>
              <a:rPr lang="en-GB" sz="2000" dirty="0" smtClean="0"/>
              <a:t>children </a:t>
            </a:r>
            <a:r>
              <a:rPr lang="en-GB" sz="2000" dirty="0"/>
              <a:t>is provided by our school nurse. Please speak to the school </a:t>
            </a:r>
            <a:r>
              <a:rPr lang="en-GB" sz="2000" dirty="0" err="1" smtClean="0"/>
              <a:t>SENDCo</a:t>
            </a:r>
            <a:r>
              <a:rPr lang="en-GB" sz="2000" dirty="0" smtClean="0"/>
              <a:t> </a:t>
            </a:r>
            <a:r>
              <a:rPr lang="en-GB" sz="2000" dirty="0"/>
              <a:t>if you need to contact her. Alternatively, there is a school nurse drop-in clinic at St. Catherine’s Hospital.</a:t>
            </a:r>
          </a:p>
          <a:p>
            <a:pPr algn="just"/>
            <a:endParaRPr lang="en-GB" sz="2000" dirty="0"/>
          </a:p>
          <a:p>
            <a:pPr algn="just"/>
            <a:r>
              <a:rPr lang="en-GB" sz="2000" dirty="0"/>
              <a:t>Pastoral support is primarily provided by your child’s class teacher. Children are encouraged to speak to their class teacher first if they have any worries or issues in school. However, all school staff are trained to listen to our </a:t>
            </a:r>
            <a:r>
              <a:rPr lang="en-GB" sz="2000" dirty="0" smtClean="0"/>
              <a:t>children </a:t>
            </a:r>
            <a:r>
              <a:rPr lang="en-GB" sz="2000" dirty="0"/>
              <a:t>and </a:t>
            </a:r>
            <a:r>
              <a:rPr lang="en-GB" sz="2000" dirty="0" smtClean="0"/>
              <a:t>children </a:t>
            </a:r>
            <a:r>
              <a:rPr lang="en-GB" sz="2000" dirty="0"/>
              <a:t>can speak to any member of staff if they need support. We are so lucky to have Miss Rutherford and Miss Leech who are also available to discuss any worries or concerns that your child may be having. We have a pastoral team who meet regularly to discuss any concerns and to put into place support for children, this is closely monitored and reviewed.</a:t>
            </a:r>
          </a:p>
          <a:p>
            <a:pPr algn="just"/>
            <a:endParaRPr lang="en-GB" sz="2000" dirty="0"/>
          </a:p>
          <a:p>
            <a:pPr algn="just"/>
            <a:r>
              <a:rPr lang="en-GB" sz="2000" dirty="0"/>
              <a:t>Attendance and punctuality is monitored by our office staff. We aim to follow up any unexplained absences by a telephone call to the parent/carer. When necessary, the social services team may need to be involved.</a:t>
            </a:r>
          </a:p>
        </p:txBody>
      </p:sp>
      <p:sp>
        <p:nvSpPr>
          <p:cNvPr id="3" name="Rectangle 2">
            <a:hlinkClick r:id="rId3" action="ppaction://hlinksldjump"/>
          </p:cNvPr>
          <p:cNvSpPr/>
          <p:nvPr/>
        </p:nvSpPr>
        <p:spPr>
          <a:xfrm>
            <a:off x="11229166" y="0"/>
            <a:ext cx="962834" cy="52197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dirty="0">
                <a:solidFill>
                  <a:schemeClr val="bg1"/>
                </a:solidFill>
              </a:rPr>
              <a:t>Back</a:t>
            </a:r>
          </a:p>
        </p:txBody>
      </p:sp>
    </p:spTree>
    <p:extLst>
      <p:ext uri="{BB962C8B-B14F-4D97-AF65-F5344CB8AC3E}">
        <p14:creationId xmlns:p14="http://schemas.microsoft.com/office/powerpoint/2010/main" val="172637144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group of girls reading a book&#10;&#10;Description automatically generated">
            <a:extLst>
              <a:ext uri="{FF2B5EF4-FFF2-40B4-BE49-F238E27FC236}">
                <a16:creationId xmlns:a16="http://schemas.microsoft.com/office/drawing/2014/main" id="{72BEB07B-33B8-0841-177E-3A2782468F6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Rectangle 1"/>
          <p:cNvSpPr/>
          <p:nvPr/>
        </p:nvSpPr>
        <p:spPr>
          <a:xfrm>
            <a:off x="478302" y="569467"/>
            <a:ext cx="11479236" cy="4154984"/>
          </a:xfrm>
          <a:prstGeom prst="rect">
            <a:avLst/>
          </a:prstGeom>
          <a:solidFill>
            <a:schemeClr val="accent4">
              <a:lumMod val="20000"/>
              <a:lumOff val="80000"/>
            </a:schemeClr>
          </a:solidFill>
        </p:spPr>
        <p:txBody>
          <a:bodyPr wrap="square">
            <a:spAutoFit/>
          </a:bodyPr>
          <a:lstStyle/>
          <a:p>
            <a:r>
              <a:rPr lang="en-GB" sz="2400" b="1" u="sng" dirty="0"/>
              <a:t>7. What specialist services and expertise are available or accessed by you?</a:t>
            </a:r>
          </a:p>
          <a:p>
            <a:endParaRPr lang="en-GB" sz="2400" dirty="0"/>
          </a:p>
          <a:p>
            <a:pPr algn="just"/>
            <a:r>
              <a:rPr lang="en-GB" sz="2400" dirty="0"/>
              <a:t>As a school, we seek and follow the advice of the local authority’s educational psychologist, social and communication teachers, school nurse, family support workers, special educational needs advisory and assessment team, speech and language therapists and hearing and vision support services. This advice is then used to support the identification, assessment and development of the provision for </a:t>
            </a:r>
            <a:r>
              <a:rPr lang="en-GB" sz="2400" dirty="0" smtClean="0"/>
              <a:t>children </a:t>
            </a:r>
            <a:r>
              <a:rPr lang="en-GB" sz="2400" dirty="0"/>
              <a:t>with SEND, whether or not they have an Education, Health and Care Plan. </a:t>
            </a:r>
          </a:p>
          <a:p>
            <a:pPr algn="just"/>
            <a:endParaRPr lang="en-GB" sz="2400" dirty="0"/>
          </a:p>
          <a:p>
            <a:pPr algn="just"/>
            <a:r>
              <a:rPr lang="en-GB" sz="2400" dirty="0"/>
              <a:t>Miss Rutherford (Community Care Coordinator) and Mrs Leech (Health Care </a:t>
            </a:r>
            <a:r>
              <a:rPr lang="en-GB" sz="2400" dirty="0" smtClean="0"/>
              <a:t>Practitioner</a:t>
            </a:r>
            <a:r>
              <a:rPr lang="en-GB" sz="2400" dirty="0" smtClean="0"/>
              <a:t>) </a:t>
            </a:r>
            <a:r>
              <a:rPr lang="en-GB" sz="2400" dirty="0"/>
              <a:t>work with identified </a:t>
            </a:r>
            <a:r>
              <a:rPr lang="en-GB" sz="2400" dirty="0" smtClean="0"/>
              <a:t>children </a:t>
            </a:r>
            <a:r>
              <a:rPr lang="en-GB" sz="2400" dirty="0"/>
              <a:t>mainly with social, emotional and mental health issues.</a:t>
            </a:r>
          </a:p>
        </p:txBody>
      </p:sp>
      <p:sp>
        <p:nvSpPr>
          <p:cNvPr id="3" name="Rectangle 2">
            <a:hlinkClick r:id="rId3" action="ppaction://hlinksldjump"/>
          </p:cNvPr>
          <p:cNvSpPr/>
          <p:nvPr/>
        </p:nvSpPr>
        <p:spPr>
          <a:xfrm>
            <a:off x="11229166" y="14068"/>
            <a:ext cx="962834" cy="52197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dirty="0">
                <a:solidFill>
                  <a:schemeClr val="bg1"/>
                </a:solidFill>
              </a:rPr>
              <a:t>Back</a:t>
            </a:r>
          </a:p>
        </p:txBody>
      </p:sp>
    </p:spTree>
    <p:extLst>
      <p:ext uri="{BB962C8B-B14F-4D97-AF65-F5344CB8AC3E}">
        <p14:creationId xmlns:p14="http://schemas.microsoft.com/office/powerpoint/2010/main" val="179741415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2400" y="366111"/>
            <a:ext cx="5931840" cy="716700"/>
          </a:xfrm>
        </p:spPr>
        <p:txBody>
          <a:bodyPr>
            <a:normAutofit fontScale="90000"/>
          </a:bodyPr>
          <a:lstStyle/>
          <a:p>
            <a:r>
              <a:rPr lang="en-GB" sz="2800" b="1" dirty="0"/>
              <a:t>Co-op Academy Woodslee Information Report</a:t>
            </a:r>
            <a:endParaRPr lang="en-GB" sz="2800" dirty="0"/>
          </a:p>
        </p:txBody>
      </p:sp>
      <p:sp>
        <p:nvSpPr>
          <p:cNvPr id="10" name="Rectangle 9">
            <a:hlinkClick r:id="rId2" action="ppaction://hlinksldjump"/>
          </p:cNvPr>
          <p:cNvSpPr/>
          <p:nvPr/>
        </p:nvSpPr>
        <p:spPr>
          <a:xfrm>
            <a:off x="6076123" y="1205944"/>
            <a:ext cx="2643807" cy="165652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dirty="0">
                <a:solidFill>
                  <a:schemeClr val="bg1"/>
                </a:solidFill>
              </a:rPr>
              <a:t>How  do we make provision for </a:t>
            </a:r>
            <a:r>
              <a:rPr lang="en-GB" sz="1600" dirty="0" err="1" smtClean="0">
                <a:solidFill>
                  <a:schemeClr val="bg1"/>
                </a:solidFill>
              </a:rPr>
              <a:t>childs</a:t>
            </a:r>
            <a:r>
              <a:rPr lang="en-GB" sz="1600" dirty="0" smtClean="0">
                <a:solidFill>
                  <a:schemeClr val="bg1"/>
                </a:solidFill>
              </a:rPr>
              <a:t> </a:t>
            </a:r>
            <a:r>
              <a:rPr lang="en-GB" sz="1600" dirty="0">
                <a:solidFill>
                  <a:schemeClr val="bg1"/>
                </a:solidFill>
              </a:rPr>
              <a:t>with SEN and what adaptations may we make to the curriculum.</a:t>
            </a:r>
            <a:endParaRPr lang="en-GB" sz="1600" dirty="0"/>
          </a:p>
        </p:txBody>
      </p:sp>
      <p:sp>
        <p:nvSpPr>
          <p:cNvPr id="11" name="Rectangle 10">
            <a:hlinkClick r:id="rId3" action="ppaction://hlinksldjump"/>
          </p:cNvPr>
          <p:cNvSpPr/>
          <p:nvPr/>
        </p:nvSpPr>
        <p:spPr>
          <a:xfrm>
            <a:off x="3246784" y="1205944"/>
            <a:ext cx="2643807" cy="165652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dirty="0">
                <a:solidFill>
                  <a:schemeClr val="bg1"/>
                </a:solidFill>
              </a:rPr>
              <a:t>Information about how we identify, assess and provide provision for </a:t>
            </a:r>
            <a:r>
              <a:rPr lang="en-GB" sz="1600" dirty="0" err="1" smtClean="0">
                <a:solidFill>
                  <a:schemeClr val="bg1"/>
                </a:solidFill>
              </a:rPr>
              <a:t>childs</a:t>
            </a:r>
            <a:r>
              <a:rPr lang="en-GB" sz="1600" dirty="0" smtClean="0">
                <a:solidFill>
                  <a:schemeClr val="bg1"/>
                </a:solidFill>
              </a:rPr>
              <a:t> </a:t>
            </a:r>
            <a:r>
              <a:rPr lang="en-GB" sz="1600" dirty="0">
                <a:solidFill>
                  <a:schemeClr val="bg1"/>
                </a:solidFill>
              </a:rPr>
              <a:t>with special educational needs and how we evaluate our provision.</a:t>
            </a:r>
            <a:endParaRPr lang="en-GB" sz="1600" dirty="0"/>
          </a:p>
        </p:txBody>
      </p:sp>
      <p:sp>
        <p:nvSpPr>
          <p:cNvPr id="12" name="Rectangle 11">
            <a:hlinkClick r:id="rId4" action="ppaction://hlinksldjump"/>
          </p:cNvPr>
          <p:cNvSpPr/>
          <p:nvPr/>
        </p:nvSpPr>
        <p:spPr>
          <a:xfrm>
            <a:off x="417445" y="1205944"/>
            <a:ext cx="2643807" cy="165652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dirty="0">
                <a:solidFill>
                  <a:schemeClr val="bg1"/>
                </a:solidFill>
              </a:rPr>
              <a:t>Provision for Special Education Needs and Disability at Co-op Academy Woodslee</a:t>
            </a:r>
            <a:endParaRPr lang="en-GB" sz="1600" dirty="0"/>
          </a:p>
        </p:txBody>
      </p:sp>
      <p:sp>
        <p:nvSpPr>
          <p:cNvPr id="13" name="Rectangle 12">
            <a:hlinkClick r:id="rId5" action="ppaction://hlinksldjump"/>
          </p:cNvPr>
          <p:cNvSpPr/>
          <p:nvPr/>
        </p:nvSpPr>
        <p:spPr>
          <a:xfrm>
            <a:off x="8905462" y="1205944"/>
            <a:ext cx="2643807" cy="165652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GB" sz="1600" dirty="0">
                <a:solidFill>
                  <a:schemeClr val="bg1"/>
                </a:solidFill>
              </a:rPr>
              <a:t>The name and contact details of the SEND </a:t>
            </a:r>
            <a:r>
              <a:rPr lang="en-GB" sz="1600" dirty="0" smtClean="0">
                <a:solidFill>
                  <a:schemeClr val="bg1"/>
                </a:solidFill>
              </a:rPr>
              <a:t>co-ordinator and SEND Governor.</a:t>
            </a:r>
            <a:endParaRPr lang="en-GB" sz="1600" dirty="0">
              <a:solidFill>
                <a:schemeClr val="bg1"/>
              </a:solidFill>
            </a:endParaRPr>
          </a:p>
        </p:txBody>
      </p:sp>
      <p:sp>
        <p:nvSpPr>
          <p:cNvPr id="14" name="Rectangle 13">
            <a:hlinkClick r:id="rId6" action="ppaction://hlinksldjump"/>
          </p:cNvPr>
          <p:cNvSpPr/>
          <p:nvPr/>
        </p:nvSpPr>
        <p:spPr>
          <a:xfrm>
            <a:off x="6097659" y="3028118"/>
            <a:ext cx="2643807" cy="165652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dirty="0">
                <a:solidFill>
                  <a:schemeClr val="bg1"/>
                </a:solidFill>
              </a:rPr>
              <a:t>What we do to keep our parents and carers informed?</a:t>
            </a:r>
          </a:p>
        </p:txBody>
      </p:sp>
      <p:sp>
        <p:nvSpPr>
          <p:cNvPr id="15" name="Rectangle 14">
            <a:hlinkClick r:id="rId7" action="ppaction://hlinksldjump"/>
          </p:cNvPr>
          <p:cNvSpPr/>
          <p:nvPr/>
        </p:nvSpPr>
        <p:spPr>
          <a:xfrm>
            <a:off x="3268320" y="3028118"/>
            <a:ext cx="2643807" cy="165652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dirty="0">
                <a:solidFill>
                  <a:schemeClr val="bg1"/>
                </a:solidFill>
              </a:rPr>
              <a:t>Equipment and facilities to support </a:t>
            </a:r>
            <a:r>
              <a:rPr lang="en-GB" sz="1600" dirty="0" err="1" smtClean="0">
                <a:solidFill>
                  <a:schemeClr val="bg1"/>
                </a:solidFill>
              </a:rPr>
              <a:t>childs</a:t>
            </a:r>
            <a:r>
              <a:rPr lang="en-GB" sz="1600" dirty="0" smtClean="0">
                <a:solidFill>
                  <a:schemeClr val="bg1"/>
                </a:solidFill>
              </a:rPr>
              <a:t> </a:t>
            </a:r>
            <a:r>
              <a:rPr lang="en-GB" sz="1600" dirty="0">
                <a:solidFill>
                  <a:schemeClr val="bg1"/>
                </a:solidFill>
              </a:rPr>
              <a:t>with SEND at Co-op Academy Woodslee.</a:t>
            </a:r>
            <a:endParaRPr lang="en-GB" sz="1600" dirty="0"/>
          </a:p>
        </p:txBody>
      </p:sp>
      <p:sp>
        <p:nvSpPr>
          <p:cNvPr id="16" name="Rectangle 15">
            <a:hlinkClick r:id="rId8" action="ppaction://hlinksldjump"/>
          </p:cNvPr>
          <p:cNvSpPr/>
          <p:nvPr/>
        </p:nvSpPr>
        <p:spPr>
          <a:xfrm>
            <a:off x="438981" y="3028118"/>
            <a:ext cx="2643807" cy="165652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dirty="0">
                <a:solidFill>
                  <a:schemeClr val="bg1"/>
                </a:solidFill>
              </a:rPr>
              <a:t>Information about training and expertise of staff with regards to SEND </a:t>
            </a:r>
            <a:r>
              <a:rPr lang="en-GB" sz="1600" dirty="0" err="1" smtClean="0">
                <a:solidFill>
                  <a:schemeClr val="bg1"/>
                </a:solidFill>
              </a:rPr>
              <a:t>childs</a:t>
            </a:r>
            <a:r>
              <a:rPr lang="en-GB" sz="1600" dirty="0">
                <a:solidFill>
                  <a:schemeClr val="bg1"/>
                </a:solidFill>
              </a:rPr>
              <a:t>.</a:t>
            </a:r>
          </a:p>
        </p:txBody>
      </p:sp>
      <p:sp>
        <p:nvSpPr>
          <p:cNvPr id="17" name="Rectangle 16">
            <a:hlinkClick r:id="rId9" action="ppaction://hlinksldjump"/>
          </p:cNvPr>
          <p:cNvSpPr/>
          <p:nvPr/>
        </p:nvSpPr>
        <p:spPr>
          <a:xfrm>
            <a:off x="8926998" y="3028118"/>
            <a:ext cx="2643807" cy="165652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dirty="0">
                <a:solidFill>
                  <a:schemeClr val="bg1"/>
                </a:solidFill>
              </a:rPr>
              <a:t>What we do to involve our SEND </a:t>
            </a:r>
            <a:r>
              <a:rPr lang="en-GB" sz="1600" dirty="0" err="1" smtClean="0">
                <a:solidFill>
                  <a:schemeClr val="bg1"/>
                </a:solidFill>
              </a:rPr>
              <a:t>childs</a:t>
            </a:r>
            <a:r>
              <a:rPr lang="en-GB" sz="1600" dirty="0" smtClean="0">
                <a:solidFill>
                  <a:schemeClr val="bg1"/>
                </a:solidFill>
              </a:rPr>
              <a:t> </a:t>
            </a:r>
            <a:r>
              <a:rPr lang="en-GB" sz="1600" dirty="0">
                <a:solidFill>
                  <a:schemeClr val="bg1"/>
                </a:solidFill>
              </a:rPr>
              <a:t>with their education.</a:t>
            </a:r>
          </a:p>
        </p:txBody>
      </p:sp>
      <p:sp>
        <p:nvSpPr>
          <p:cNvPr id="18" name="Rectangle 17">
            <a:hlinkClick r:id="rId10" action="ppaction://hlinksldjump"/>
          </p:cNvPr>
          <p:cNvSpPr/>
          <p:nvPr/>
        </p:nvSpPr>
        <p:spPr>
          <a:xfrm>
            <a:off x="6076123" y="4850292"/>
            <a:ext cx="2643807" cy="165652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dirty="0">
                <a:solidFill>
                  <a:schemeClr val="bg1"/>
                </a:solidFill>
              </a:rPr>
              <a:t>The contact details of support services for  parents of SEND </a:t>
            </a:r>
            <a:r>
              <a:rPr lang="en-GB" sz="1600" dirty="0" err="1" smtClean="0">
                <a:solidFill>
                  <a:schemeClr val="bg1"/>
                </a:solidFill>
              </a:rPr>
              <a:t>childs</a:t>
            </a:r>
            <a:r>
              <a:rPr lang="en-GB" sz="1600" dirty="0">
                <a:solidFill>
                  <a:schemeClr val="bg1"/>
                </a:solidFill>
              </a:rPr>
              <a:t>, including those for arrangements made in accordance with section 32.</a:t>
            </a:r>
            <a:endParaRPr lang="en-GB" sz="1600" dirty="0"/>
          </a:p>
        </p:txBody>
      </p:sp>
      <p:sp>
        <p:nvSpPr>
          <p:cNvPr id="19" name="Rectangle 18">
            <a:hlinkClick r:id="rId11" action="ppaction://hlinksldjump"/>
          </p:cNvPr>
          <p:cNvSpPr/>
          <p:nvPr/>
        </p:nvSpPr>
        <p:spPr>
          <a:xfrm>
            <a:off x="3246784" y="4850292"/>
            <a:ext cx="2643807" cy="165652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dirty="0">
                <a:solidFill>
                  <a:schemeClr val="bg1"/>
                </a:solidFill>
              </a:rPr>
              <a:t>How our Governing body involve health, social care agencies, LA support services and other bodies in meeting the needs of </a:t>
            </a:r>
            <a:r>
              <a:rPr lang="en-GB" sz="1600" dirty="0" err="1" smtClean="0">
                <a:solidFill>
                  <a:schemeClr val="bg1"/>
                </a:solidFill>
              </a:rPr>
              <a:t>childs</a:t>
            </a:r>
            <a:r>
              <a:rPr lang="en-GB" sz="1600" dirty="0" smtClean="0">
                <a:solidFill>
                  <a:schemeClr val="bg1"/>
                </a:solidFill>
              </a:rPr>
              <a:t> </a:t>
            </a:r>
            <a:r>
              <a:rPr lang="en-GB" sz="1600" dirty="0">
                <a:solidFill>
                  <a:schemeClr val="bg1"/>
                </a:solidFill>
              </a:rPr>
              <a:t>with SEND.</a:t>
            </a:r>
          </a:p>
        </p:txBody>
      </p:sp>
      <p:sp>
        <p:nvSpPr>
          <p:cNvPr id="20" name="Rectangle 19">
            <a:hlinkClick r:id="rId11" action="ppaction://hlinksldjump"/>
          </p:cNvPr>
          <p:cNvSpPr/>
          <p:nvPr/>
        </p:nvSpPr>
        <p:spPr>
          <a:xfrm>
            <a:off x="417445" y="4850292"/>
            <a:ext cx="2643807" cy="165652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dirty="0">
                <a:solidFill>
                  <a:schemeClr val="bg1"/>
                </a:solidFill>
              </a:rPr>
              <a:t>What to do as a parent if you have a complaint about SEND at our school</a:t>
            </a:r>
          </a:p>
        </p:txBody>
      </p:sp>
      <p:sp>
        <p:nvSpPr>
          <p:cNvPr id="21" name="Rectangle 20">
            <a:hlinkClick r:id="rId12" action="ppaction://hlinksldjump"/>
          </p:cNvPr>
          <p:cNvSpPr/>
          <p:nvPr/>
        </p:nvSpPr>
        <p:spPr>
          <a:xfrm>
            <a:off x="8905462" y="4850292"/>
            <a:ext cx="2643807" cy="165652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dirty="0">
                <a:solidFill>
                  <a:schemeClr val="bg1"/>
                </a:solidFill>
              </a:rPr>
              <a:t>Co-op Academy </a:t>
            </a:r>
            <a:r>
              <a:rPr lang="en-GB" sz="1600" dirty="0" err="1">
                <a:solidFill>
                  <a:schemeClr val="bg1"/>
                </a:solidFill>
              </a:rPr>
              <a:t>Woodslee’s</a:t>
            </a:r>
            <a:r>
              <a:rPr lang="en-GB" sz="1600" dirty="0">
                <a:solidFill>
                  <a:schemeClr val="bg1"/>
                </a:solidFill>
              </a:rPr>
              <a:t> arrangements for supporting </a:t>
            </a:r>
            <a:r>
              <a:rPr lang="en-GB" sz="1600" dirty="0" err="1" smtClean="0">
                <a:solidFill>
                  <a:schemeClr val="bg1"/>
                </a:solidFill>
              </a:rPr>
              <a:t>childs</a:t>
            </a:r>
            <a:r>
              <a:rPr lang="en-GB" sz="1600" dirty="0" smtClean="0">
                <a:solidFill>
                  <a:schemeClr val="bg1"/>
                </a:solidFill>
              </a:rPr>
              <a:t> </a:t>
            </a:r>
            <a:r>
              <a:rPr lang="en-GB" sz="1600" dirty="0">
                <a:solidFill>
                  <a:schemeClr val="bg1"/>
                </a:solidFill>
              </a:rPr>
              <a:t>with SEND in a transfer across phases of education or in preparation for adulthood and independent living.</a:t>
            </a:r>
          </a:p>
        </p:txBody>
      </p:sp>
      <p:sp>
        <p:nvSpPr>
          <p:cNvPr id="23" name="Rectangle 22">
            <a:hlinkClick r:id="rId13" action="ppaction://hlinksldjump"/>
          </p:cNvPr>
          <p:cNvSpPr/>
          <p:nvPr/>
        </p:nvSpPr>
        <p:spPr>
          <a:xfrm>
            <a:off x="7223661" y="473450"/>
            <a:ext cx="2643807" cy="52197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dirty="0">
                <a:solidFill>
                  <a:schemeClr val="bg1"/>
                </a:solidFill>
              </a:rPr>
              <a:t>Local Authority Offer</a:t>
            </a:r>
          </a:p>
        </p:txBody>
      </p:sp>
      <p:sp>
        <p:nvSpPr>
          <p:cNvPr id="25" name="Rectangle 24">
            <a:hlinkClick r:id="rId14" action="ppaction://hlinksldjump"/>
          </p:cNvPr>
          <p:cNvSpPr/>
          <p:nvPr/>
        </p:nvSpPr>
        <p:spPr>
          <a:xfrm>
            <a:off x="10856890" y="114761"/>
            <a:ext cx="1233290" cy="52197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dirty="0">
                <a:solidFill>
                  <a:schemeClr val="bg1"/>
                </a:solidFill>
              </a:rPr>
              <a:t>Return to Contents</a:t>
            </a:r>
          </a:p>
        </p:txBody>
      </p:sp>
    </p:spTree>
    <p:extLst>
      <p:ext uri="{BB962C8B-B14F-4D97-AF65-F5344CB8AC3E}">
        <p14:creationId xmlns:p14="http://schemas.microsoft.com/office/powerpoint/2010/main" val="328410280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group of girls jumping up to a brick building&#10;&#10;Description automatically generated">
            <a:extLst>
              <a:ext uri="{FF2B5EF4-FFF2-40B4-BE49-F238E27FC236}">
                <a16:creationId xmlns:a16="http://schemas.microsoft.com/office/drawing/2014/main" id="{D1D787ED-5394-3309-FB49-D96170DF8AA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Rectangle 1"/>
          <p:cNvSpPr/>
          <p:nvPr/>
        </p:nvSpPr>
        <p:spPr>
          <a:xfrm>
            <a:off x="243165" y="636732"/>
            <a:ext cx="11652739" cy="5570756"/>
          </a:xfrm>
          <a:prstGeom prst="rect">
            <a:avLst/>
          </a:prstGeom>
          <a:solidFill>
            <a:schemeClr val="accent4">
              <a:lumMod val="20000"/>
              <a:lumOff val="80000"/>
            </a:schemeClr>
          </a:solidFill>
        </p:spPr>
        <p:txBody>
          <a:bodyPr wrap="square">
            <a:spAutoFit/>
          </a:bodyPr>
          <a:lstStyle/>
          <a:p>
            <a:r>
              <a:rPr lang="en-GB" sz="2800" b="1" u="sng" dirty="0"/>
              <a:t>8. What training are the staff offered?</a:t>
            </a:r>
          </a:p>
          <a:p>
            <a:endParaRPr lang="en-GB" sz="2000" dirty="0"/>
          </a:p>
          <a:p>
            <a:r>
              <a:rPr lang="en-GB" sz="2000" dirty="0"/>
              <a:t>Teachers and teaching assistants will receive training in mandatory safeguarding, first aid, manual handling and fire training. Different members of staff have received training related to SEND including sessions on: Autism; behaviour management; social communication difficulties; speech and language; dyslexia, social emotional mental health; paediatric first aid; intimate care and toileting; the use of a defibrillator; trauma and attachment difficulties; sensory circuits; working memory and ADHD foundation training.</a:t>
            </a:r>
          </a:p>
          <a:p>
            <a:endParaRPr lang="en-GB" sz="2000" dirty="0"/>
          </a:p>
          <a:p>
            <a:r>
              <a:rPr lang="en-GB" sz="2000" dirty="0"/>
              <a:t>If a </a:t>
            </a:r>
            <a:r>
              <a:rPr lang="en-GB" sz="2000" dirty="0" smtClean="0"/>
              <a:t>child </a:t>
            </a:r>
            <a:r>
              <a:rPr lang="en-GB" sz="2000" dirty="0"/>
              <a:t>starting at school has an area of SEND that we have not received additional training on in the past, we will look to train our staff so that they are able to support </a:t>
            </a:r>
            <a:r>
              <a:rPr lang="en-GB" sz="2000" dirty="0" smtClean="0"/>
              <a:t>your</a:t>
            </a:r>
            <a:r>
              <a:rPr lang="en-GB" sz="2000" dirty="0" smtClean="0"/>
              <a:t> child</a:t>
            </a:r>
            <a:r>
              <a:rPr lang="en-GB" sz="2800" dirty="0" smtClean="0"/>
              <a:t>.</a:t>
            </a:r>
            <a:endParaRPr lang="en-GB" sz="2800" dirty="0"/>
          </a:p>
          <a:p>
            <a:endParaRPr lang="en-GB" sz="2800" dirty="0"/>
          </a:p>
          <a:p>
            <a:r>
              <a:rPr lang="en-GB" sz="2800" dirty="0"/>
              <a:t>Inclusion and SEND are at the heart of what we do at Co-op Academy Woodslee and staff training is a priority. Staff meetings are regularly related to SEND needs and updates and INSET days, as well as Twilight sessions are planned and led by our </a:t>
            </a:r>
            <a:r>
              <a:rPr lang="en-GB" sz="2800" dirty="0" err="1" smtClean="0"/>
              <a:t>SENDCo</a:t>
            </a:r>
            <a:r>
              <a:rPr lang="en-GB" sz="2800" dirty="0" smtClean="0"/>
              <a:t>, Mrs McGowan.</a:t>
            </a:r>
            <a:endParaRPr lang="en-GB" sz="2800" dirty="0"/>
          </a:p>
        </p:txBody>
      </p:sp>
      <p:sp>
        <p:nvSpPr>
          <p:cNvPr id="3" name="Rectangle 2">
            <a:hlinkClick r:id="rId3" action="ppaction://hlinksldjump"/>
          </p:cNvPr>
          <p:cNvSpPr/>
          <p:nvPr/>
        </p:nvSpPr>
        <p:spPr>
          <a:xfrm>
            <a:off x="11257103" y="0"/>
            <a:ext cx="962834" cy="52197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dirty="0">
                <a:solidFill>
                  <a:schemeClr val="bg1"/>
                </a:solidFill>
              </a:rPr>
              <a:t>Back</a:t>
            </a:r>
          </a:p>
        </p:txBody>
      </p:sp>
    </p:spTree>
    <p:extLst>
      <p:ext uri="{BB962C8B-B14F-4D97-AF65-F5344CB8AC3E}">
        <p14:creationId xmlns:p14="http://schemas.microsoft.com/office/powerpoint/2010/main" val="132433415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group of girls reading a book&#10;&#10;Description automatically generated">
            <a:extLst>
              <a:ext uri="{FF2B5EF4-FFF2-40B4-BE49-F238E27FC236}">
                <a16:creationId xmlns:a16="http://schemas.microsoft.com/office/drawing/2014/main" id="{4F54FEF2-353F-B630-C311-D60629C1445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Rectangle 1"/>
          <p:cNvSpPr/>
          <p:nvPr/>
        </p:nvSpPr>
        <p:spPr>
          <a:xfrm>
            <a:off x="370449" y="511490"/>
            <a:ext cx="11451101" cy="5816977"/>
          </a:xfrm>
          <a:prstGeom prst="rect">
            <a:avLst/>
          </a:prstGeom>
          <a:solidFill>
            <a:schemeClr val="accent4">
              <a:lumMod val="20000"/>
              <a:lumOff val="80000"/>
            </a:schemeClr>
          </a:solidFill>
        </p:spPr>
        <p:txBody>
          <a:bodyPr wrap="square">
            <a:spAutoFit/>
          </a:bodyPr>
          <a:lstStyle/>
          <a:p>
            <a:pPr algn="just"/>
            <a:r>
              <a:rPr lang="en-GB" sz="2800" b="1" u="sng" dirty="0"/>
              <a:t>9. How will my child be included in activities outside the classroom including school trips?</a:t>
            </a:r>
          </a:p>
          <a:p>
            <a:endParaRPr lang="en-GB" sz="2800" dirty="0"/>
          </a:p>
          <a:p>
            <a:r>
              <a:rPr lang="en-GB" sz="2400" dirty="0"/>
              <a:t>Activities within the normal school curriculum are planned so that </a:t>
            </a:r>
            <a:r>
              <a:rPr lang="en-GB" sz="2400" b="1" dirty="0"/>
              <a:t>all</a:t>
            </a:r>
            <a:r>
              <a:rPr lang="en-GB" sz="2400" dirty="0"/>
              <a:t> </a:t>
            </a:r>
            <a:r>
              <a:rPr lang="en-GB" sz="2400" dirty="0" smtClean="0"/>
              <a:t>children </a:t>
            </a:r>
            <a:r>
              <a:rPr lang="en-GB" sz="2400" dirty="0"/>
              <a:t>will be included in them. The outcomes to planned learning activities for </a:t>
            </a:r>
            <a:r>
              <a:rPr lang="en-GB" sz="2400" dirty="0" smtClean="0"/>
              <a:t>children </a:t>
            </a:r>
            <a:r>
              <a:rPr lang="en-GB" sz="2400" dirty="0"/>
              <a:t>maybe very different, depending on the individual </a:t>
            </a:r>
            <a:r>
              <a:rPr lang="en-GB" sz="2400" dirty="0" smtClean="0"/>
              <a:t>child’s </a:t>
            </a:r>
            <a:r>
              <a:rPr lang="en-GB" sz="2400" dirty="0"/>
              <a:t>abilities. </a:t>
            </a:r>
          </a:p>
          <a:p>
            <a:endParaRPr lang="en-GB" sz="2400" dirty="0"/>
          </a:p>
          <a:p>
            <a:r>
              <a:rPr lang="en-GB" sz="2400" dirty="0"/>
              <a:t>Parents will be informed of any forthcoming trips in advance. Staff will contact parents if they have any concerns about a </a:t>
            </a:r>
            <a:r>
              <a:rPr lang="en-GB" sz="2400" dirty="0" smtClean="0"/>
              <a:t>child’s </a:t>
            </a:r>
            <a:r>
              <a:rPr lang="en-GB" sz="2400" dirty="0"/>
              <a:t>involvement in a trip or activity and their suggestions for their child’s inclusion will be sought. </a:t>
            </a:r>
          </a:p>
          <a:p>
            <a:endParaRPr lang="en-GB" sz="2400" dirty="0"/>
          </a:p>
          <a:p>
            <a:r>
              <a:rPr lang="en-GB" sz="2400" dirty="0"/>
              <a:t>If parents/carers have any concerns about a school trip or an activity within the school day, they should speak to the class teacher or </a:t>
            </a:r>
            <a:r>
              <a:rPr lang="en-GB" sz="2400" dirty="0" err="1" smtClean="0"/>
              <a:t>SENDCo</a:t>
            </a:r>
            <a:r>
              <a:rPr lang="en-GB" sz="2400" dirty="0" smtClean="0"/>
              <a:t>. </a:t>
            </a:r>
            <a:r>
              <a:rPr lang="en-GB" sz="2400" dirty="0"/>
              <a:t>Parents are occasionally asked to volunteer to come on school trips or additional teaching assistants may be deployed to aid all </a:t>
            </a:r>
            <a:r>
              <a:rPr lang="en-GB" sz="2400" dirty="0" smtClean="0"/>
              <a:t>children’s </a:t>
            </a:r>
            <a:r>
              <a:rPr lang="en-GB" sz="2400" dirty="0"/>
              <a:t>inclusion.</a:t>
            </a:r>
          </a:p>
        </p:txBody>
      </p:sp>
      <p:sp>
        <p:nvSpPr>
          <p:cNvPr id="3" name="Rectangle 2">
            <a:hlinkClick r:id="rId3" action="ppaction://hlinksldjump"/>
          </p:cNvPr>
          <p:cNvSpPr/>
          <p:nvPr/>
        </p:nvSpPr>
        <p:spPr>
          <a:xfrm>
            <a:off x="11229165" y="-18043"/>
            <a:ext cx="962834" cy="52197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dirty="0">
                <a:solidFill>
                  <a:schemeClr val="bg1"/>
                </a:solidFill>
              </a:rPr>
              <a:t>Back</a:t>
            </a:r>
          </a:p>
        </p:txBody>
      </p:sp>
    </p:spTree>
    <p:extLst>
      <p:ext uri="{BB962C8B-B14F-4D97-AF65-F5344CB8AC3E}">
        <p14:creationId xmlns:p14="http://schemas.microsoft.com/office/powerpoint/2010/main" val="423242791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group of girls jumping up to a brick building&#10;&#10;Description automatically generated">
            <a:extLst>
              <a:ext uri="{FF2B5EF4-FFF2-40B4-BE49-F238E27FC236}">
                <a16:creationId xmlns:a16="http://schemas.microsoft.com/office/drawing/2014/main" id="{C8A395D1-84DE-AB3C-8478-12ECC1D969C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Rectangle 1"/>
          <p:cNvSpPr/>
          <p:nvPr/>
        </p:nvSpPr>
        <p:spPr>
          <a:xfrm>
            <a:off x="564282" y="181957"/>
            <a:ext cx="11146301" cy="6494085"/>
          </a:xfrm>
          <a:prstGeom prst="rect">
            <a:avLst/>
          </a:prstGeom>
          <a:solidFill>
            <a:schemeClr val="accent4">
              <a:lumMod val="20000"/>
              <a:lumOff val="80000"/>
            </a:schemeClr>
          </a:solidFill>
        </p:spPr>
        <p:txBody>
          <a:bodyPr wrap="square">
            <a:spAutoFit/>
          </a:bodyPr>
          <a:lstStyle/>
          <a:p>
            <a:r>
              <a:rPr lang="en-GB" sz="2800" b="1" u="sng" dirty="0"/>
              <a:t>10. How accessible is your school?</a:t>
            </a:r>
            <a:endParaRPr lang="en-GB" sz="2800" u="sng" dirty="0"/>
          </a:p>
          <a:p>
            <a:endParaRPr lang="en-GB" sz="2800" dirty="0"/>
          </a:p>
          <a:p>
            <a:pPr algn="just"/>
            <a:r>
              <a:rPr lang="en-GB" sz="2400" dirty="0"/>
              <a:t>Co-op Academy Woodslee is wheelchair accessible. </a:t>
            </a:r>
          </a:p>
          <a:p>
            <a:pPr algn="just"/>
            <a:endParaRPr lang="en-GB" sz="2400" dirty="0"/>
          </a:p>
          <a:p>
            <a:pPr algn="just"/>
            <a:r>
              <a:rPr lang="en-GB" sz="2400" dirty="0"/>
              <a:t>We have carpets within all our classrooms and low ceilings to help acoustics. Each classroom has large windows and interactive boards where background colour and brightness, text size and style may be altered to suit </a:t>
            </a:r>
            <a:r>
              <a:rPr lang="en-GB" sz="2400" dirty="0" smtClean="0"/>
              <a:t>children’s </a:t>
            </a:r>
            <a:r>
              <a:rPr lang="en-GB" sz="2400" dirty="0"/>
              <a:t>needs.</a:t>
            </a:r>
          </a:p>
          <a:p>
            <a:pPr algn="just"/>
            <a:endParaRPr lang="en-GB" sz="2400" dirty="0"/>
          </a:p>
          <a:p>
            <a:pPr algn="just"/>
            <a:r>
              <a:rPr lang="en-GB" sz="2400" dirty="0"/>
              <a:t>Foundation stage have their own toilets within their classroom settings. In key stage 1 and 2, toilets are situated in close proximity with access to a disability friendly toilet at the end of each corridor. There are separate spaces that can be used as medical rooms and private spaces when required for the administration of medication or intimate care support.</a:t>
            </a:r>
          </a:p>
          <a:p>
            <a:pPr algn="just"/>
            <a:endParaRPr lang="en-GB" sz="2400" dirty="0"/>
          </a:p>
          <a:p>
            <a:pPr algn="just"/>
            <a:r>
              <a:rPr lang="en-GB" sz="2400" dirty="0"/>
              <a:t>For parents/carers whose first language is not English, we use the support of the MEAS team. For arranged meetings we will employ the services of a translator when possible and parents can bring with them a friend or support who is more fluent in English. </a:t>
            </a:r>
          </a:p>
        </p:txBody>
      </p:sp>
      <p:sp>
        <p:nvSpPr>
          <p:cNvPr id="3" name="Rectangle 2">
            <a:hlinkClick r:id="rId3" action="ppaction://hlinksldjump"/>
          </p:cNvPr>
          <p:cNvSpPr/>
          <p:nvPr/>
        </p:nvSpPr>
        <p:spPr>
          <a:xfrm>
            <a:off x="11229166" y="0"/>
            <a:ext cx="962834" cy="52197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dirty="0">
                <a:solidFill>
                  <a:schemeClr val="bg1"/>
                </a:solidFill>
              </a:rPr>
              <a:t>Back</a:t>
            </a:r>
          </a:p>
        </p:txBody>
      </p:sp>
    </p:spTree>
    <p:extLst>
      <p:ext uri="{BB962C8B-B14F-4D97-AF65-F5344CB8AC3E}">
        <p14:creationId xmlns:p14="http://schemas.microsoft.com/office/powerpoint/2010/main" val="93143145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group of girls reading a book&#10;&#10;Description automatically generated">
            <a:extLst>
              <a:ext uri="{FF2B5EF4-FFF2-40B4-BE49-F238E27FC236}">
                <a16:creationId xmlns:a16="http://schemas.microsoft.com/office/drawing/2014/main" id="{78105F51-B8CF-7F71-6EE5-8FAF0966E96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Rectangle 1"/>
          <p:cNvSpPr/>
          <p:nvPr/>
        </p:nvSpPr>
        <p:spPr>
          <a:xfrm>
            <a:off x="154744" y="492369"/>
            <a:ext cx="11788727" cy="4832092"/>
          </a:xfrm>
          <a:prstGeom prst="rect">
            <a:avLst/>
          </a:prstGeom>
          <a:solidFill>
            <a:schemeClr val="accent4">
              <a:lumMod val="20000"/>
              <a:lumOff val="80000"/>
            </a:schemeClr>
          </a:solidFill>
        </p:spPr>
        <p:txBody>
          <a:bodyPr wrap="square">
            <a:spAutoFit/>
          </a:bodyPr>
          <a:lstStyle/>
          <a:p>
            <a:pPr algn="just"/>
            <a:r>
              <a:rPr lang="en-GB" sz="2800" b="1" u="sng" dirty="0"/>
              <a:t>11. How will you prepare and support my child to join your setting or school and transfer to a new setting or school for the next stage of education and life?</a:t>
            </a:r>
          </a:p>
          <a:p>
            <a:pPr algn="just"/>
            <a:endParaRPr lang="en-GB" sz="2800" b="1" u="sng" dirty="0"/>
          </a:p>
          <a:p>
            <a:pPr algn="just"/>
            <a:r>
              <a:rPr lang="en-GB" sz="2800" dirty="0"/>
              <a:t>When a </a:t>
            </a:r>
            <a:r>
              <a:rPr lang="en-GB" sz="2800" dirty="0" smtClean="0"/>
              <a:t>child </a:t>
            </a:r>
            <a:r>
              <a:rPr lang="en-GB" sz="2800" dirty="0"/>
              <a:t>starts at school, we will endeavour to meet parents/carers to discuss their child’s needs. If a </a:t>
            </a:r>
            <a:r>
              <a:rPr lang="en-GB" sz="2800" dirty="0" smtClean="0"/>
              <a:t>child </a:t>
            </a:r>
            <a:r>
              <a:rPr lang="en-GB" sz="2800" dirty="0"/>
              <a:t>arrives at school with </a:t>
            </a:r>
            <a:r>
              <a:rPr lang="en-GB" sz="2800" dirty="0" smtClean="0"/>
              <a:t>SEND, </a:t>
            </a:r>
            <a:r>
              <a:rPr lang="en-GB" sz="2800" dirty="0"/>
              <a:t>the </a:t>
            </a:r>
            <a:r>
              <a:rPr lang="en-GB" sz="2800" dirty="0" err="1" smtClean="0"/>
              <a:t>SENDCo</a:t>
            </a:r>
            <a:r>
              <a:rPr lang="en-GB" sz="2800" dirty="0" smtClean="0"/>
              <a:t> </a:t>
            </a:r>
            <a:r>
              <a:rPr lang="en-GB" sz="2800" dirty="0"/>
              <a:t>and teachers should be informed of this by their parents/carers and from their previous setting. Before a </a:t>
            </a:r>
            <a:r>
              <a:rPr lang="en-GB" sz="2800" dirty="0" smtClean="0"/>
              <a:t>child </a:t>
            </a:r>
            <a:r>
              <a:rPr lang="en-GB" sz="2800" dirty="0"/>
              <a:t>starts at our school, parents/carers are encouraged to talk to staff about any concerns they may have about their child’s </a:t>
            </a:r>
            <a:r>
              <a:rPr lang="en-GB" sz="2800" dirty="0" smtClean="0"/>
              <a:t> </a:t>
            </a:r>
            <a:r>
              <a:rPr lang="en-GB" sz="2800" dirty="0"/>
              <a:t>development.</a:t>
            </a:r>
          </a:p>
          <a:p>
            <a:pPr algn="just"/>
            <a:endParaRPr lang="en-GB" sz="2800" dirty="0"/>
          </a:p>
        </p:txBody>
      </p:sp>
      <p:sp>
        <p:nvSpPr>
          <p:cNvPr id="3" name="Rectangle 2">
            <a:hlinkClick r:id="rId3" action="ppaction://hlinksldjump"/>
          </p:cNvPr>
          <p:cNvSpPr/>
          <p:nvPr/>
        </p:nvSpPr>
        <p:spPr>
          <a:xfrm>
            <a:off x="11127346" y="114761"/>
            <a:ext cx="962834" cy="52197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dirty="0">
                <a:solidFill>
                  <a:schemeClr val="bg1"/>
                </a:solidFill>
              </a:rPr>
              <a:t>Back</a:t>
            </a:r>
          </a:p>
        </p:txBody>
      </p:sp>
    </p:spTree>
    <p:extLst>
      <p:ext uri="{BB962C8B-B14F-4D97-AF65-F5344CB8AC3E}">
        <p14:creationId xmlns:p14="http://schemas.microsoft.com/office/powerpoint/2010/main" val="403758443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group of girls jumping up to a brick building&#10;&#10;Description automatically generated">
            <a:extLst>
              <a:ext uri="{FF2B5EF4-FFF2-40B4-BE49-F238E27FC236}">
                <a16:creationId xmlns:a16="http://schemas.microsoft.com/office/drawing/2014/main" id="{1543810F-AD03-AD2C-6D16-C317D579400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Rectangle 1"/>
          <p:cNvSpPr/>
          <p:nvPr/>
        </p:nvSpPr>
        <p:spPr>
          <a:xfrm>
            <a:off x="154745" y="970671"/>
            <a:ext cx="11746523" cy="3539430"/>
          </a:xfrm>
          <a:prstGeom prst="rect">
            <a:avLst/>
          </a:prstGeom>
          <a:solidFill>
            <a:schemeClr val="accent4">
              <a:lumMod val="20000"/>
              <a:lumOff val="80000"/>
            </a:schemeClr>
          </a:solidFill>
        </p:spPr>
        <p:txBody>
          <a:bodyPr wrap="square">
            <a:spAutoFit/>
          </a:bodyPr>
          <a:lstStyle/>
          <a:p>
            <a:pPr algn="just"/>
            <a:r>
              <a:rPr lang="en-GB" sz="2800" dirty="0"/>
              <a:t>At foundation stage, staff arrange meetings for parents, a home visit if requested and a staged school induction. This is supported by Miss Rutherford (Community Care Co-Ordinator).</a:t>
            </a:r>
          </a:p>
          <a:p>
            <a:pPr algn="just"/>
            <a:endParaRPr lang="en-GB" sz="2800" dirty="0"/>
          </a:p>
          <a:p>
            <a:pPr algn="just"/>
            <a:r>
              <a:rPr lang="en-GB" sz="2800" dirty="0"/>
              <a:t>For children in key stage 1 and key stage 2, visits before the </a:t>
            </a:r>
            <a:r>
              <a:rPr lang="en-GB" sz="2800" dirty="0" smtClean="0"/>
              <a:t>child </a:t>
            </a:r>
            <a:r>
              <a:rPr lang="en-GB" sz="2800" dirty="0"/>
              <a:t>starts at our school are given. An appointment with the class teacher can be made at any time, either in person or by phone, to discuss your child.</a:t>
            </a:r>
          </a:p>
          <a:p>
            <a:pPr algn="just"/>
            <a:endParaRPr lang="en-GB" sz="2800" dirty="0"/>
          </a:p>
        </p:txBody>
      </p:sp>
      <p:sp>
        <p:nvSpPr>
          <p:cNvPr id="3" name="Rectangle 2">
            <a:hlinkClick r:id="rId3" action="ppaction://hlinksldjump"/>
          </p:cNvPr>
          <p:cNvSpPr/>
          <p:nvPr/>
        </p:nvSpPr>
        <p:spPr>
          <a:xfrm>
            <a:off x="11127346" y="114761"/>
            <a:ext cx="962834" cy="52197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dirty="0">
                <a:solidFill>
                  <a:schemeClr val="bg1"/>
                </a:solidFill>
              </a:rPr>
              <a:t>Back</a:t>
            </a:r>
          </a:p>
        </p:txBody>
      </p:sp>
    </p:spTree>
    <p:extLst>
      <p:ext uri="{BB962C8B-B14F-4D97-AF65-F5344CB8AC3E}">
        <p14:creationId xmlns:p14="http://schemas.microsoft.com/office/powerpoint/2010/main" val="46811854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group of girls reading a book&#10;&#10;Description automatically generated">
            <a:extLst>
              <a:ext uri="{FF2B5EF4-FFF2-40B4-BE49-F238E27FC236}">
                <a16:creationId xmlns:a16="http://schemas.microsoft.com/office/drawing/2014/main" id="{91324617-2D2B-C896-BD7E-93A343DD4C8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Rectangle 1"/>
          <p:cNvSpPr/>
          <p:nvPr/>
        </p:nvSpPr>
        <p:spPr>
          <a:xfrm>
            <a:off x="250873" y="636732"/>
            <a:ext cx="11690253" cy="4401205"/>
          </a:xfrm>
          <a:prstGeom prst="rect">
            <a:avLst/>
          </a:prstGeom>
          <a:solidFill>
            <a:schemeClr val="accent4">
              <a:lumMod val="20000"/>
              <a:lumOff val="80000"/>
            </a:schemeClr>
          </a:solidFill>
        </p:spPr>
        <p:txBody>
          <a:bodyPr wrap="square">
            <a:spAutoFit/>
          </a:bodyPr>
          <a:lstStyle/>
          <a:p>
            <a:pPr algn="just"/>
            <a:r>
              <a:rPr lang="en-GB" sz="2000" dirty="0"/>
              <a:t>Between each class/phase in </a:t>
            </a:r>
            <a:r>
              <a:rPr lang="en-GB" sz="2000" dirty="0" smtClean="0"/>
              <a:t>school, </a:t>
            </a:r>
            <a:r>
              <a:rPr lang="en-GB" sz="2000" dirty="0"/>
              <a:t>children are given transition time before they start in their new class/phase/school. Staff spend time discussing their new </a:t>
            </a:r>
            <a:r>
              <a:rPr lang="en-GB" sz="2000" dirty="0" smtClean="0"/>
              <a:t>children </a:t>
            </a:r>
            <a:r>
              <a:rPr lang="en-GB" sz="2000" dirty="0"/>
              <a:t>and any additional needs they may have. All official paperwork and records are kept and passed onto the next teacher or setting. Parents are informed of their new child’s class teacher via their child’s end of year report. At the beginning of the new academic year, all children are familiarized with their new setting and routine to ensure a good start to the new academic year. </a:t>
            </a:r>
          </a:p>
          <a:p>
            <a:pPr algn="just"/>
            <a:endParaRPr lang="en-GB" sz="2000" dirty="0"/>
          </a:p>
          <a:p>
            <a:pPr lvl="0" algn="just"/>
            <a:r>
              <a:rPr lang="en-GB" sz="2000" dirty="0">
                <a:solidFill>
                  <a:prstClr val="black"/>
                </a:solidFill>
              </a:rPr>
              <a:t>For secondary school transfers, year heads, pastoral teams and </a:t>
            </a:r>
            <a:r>
              <a:rPr lang="en-GB" sz="2000" dirty="0" err="1" smtClean="0">
                <a:solidFill>
                  <a:prstClr val="black"/>
                </a:solidFill>
              </a:rPr>
              <a:t>SENDCos</a:t>
            </a:r>
            <a:r>
              <a:rPr lang="en-GB" sz="2000" dirty="0">
                <a:solidFill>
                  <a:prstClr val="black"/>
                </a:solidFill>
              </a:rPr>
              <a:t>, from the receiving school, talk to our staff.  Additional meetings are held, when felt necessary, which parents and </a:t>
            </a:r>
            <a:r>
              <a:rPr lang="en-GB" sz="2000" dirty="0" smtClean="0">
                <a:solidFill>
                  <a:prstClr val="black"/>
                </a:solidFill>
              </a:rPr>
              <a:t>children </a:t>
            </a:r>
            <a:r>
              <a:rPr lang="en-GB" sz="2000" dirty="0">
                <a:solidFill>
                  <a:prstClr val="black"/>
                </a:solidFill>
              </a:rPr>
              <a:t>are both invited to. </a:t>
            </a:r>
          </a:p>
          <a:p>
            <a:pPr lvl="0" algn="just"/>
            <a:endParaRPr lang="en-GB" sz="2000" dirty="0">
              <a:solidFill>
                <a:prstClr val="black"/>
              </a:solidFill>
            </a:endParaRPr>
          </a:p>
          <a:p>
            <a:pPr lvl="0" algn="just"/>
            <a:r>
              <a:rPr lang="en-GB" sz="2000" dirty="0">
                <a:solidFill>
                  <a:prstClr val="black"/>
                </a:solidFill>
              </a:rPr>
              <a:t>For some </a:t>
            </a:r>
            <a:r>
              <a:rPr lang="en-GB" sz="2000" dirty="0" smtClean="0">
                <a:solidFill>
                  <a:prstClr val="black"/>
                </a:solidFill>
              </a:rPr>
              <a:t>children with SEND</a:t>
            </a:r>
            <a:r>
              <a:rPr lang="en-GB" sz="2000" dirty="0" smtClean="0">
                <a:solidFill>
                  <a:prstClr val="black"/>
                </a:solidFill>
              </a:rPr>
              <a:t>, </a:t>
            </a:r>
            <a:r>
              <a:rPr lang="en-GB" sz="2000" dirty="0">
                <a:solidFill>
                  <a:prstClr val="black"/>
                </a:solidFill>
              </a:rPr>
              <a:t>the secondary schools may provide enhanced transition support which may include additional visits and staff meeting the </a:t>
            </a:r>
            <a:r>
              <a:rPr lang="en-GB" sz="2000" dirty="0" smtClean="0">
                <a:solidFill>
                  <a:prstClr val="black"/>
                </a:solidFill>
              </a:rPr>
              <a:t>child </a:t>
            </a:r>
            <a:r>
              <a:rPr lang="en-GB" sz="2000" dirty="0">
                <a:solidFill>
                  <a:prstClr val="black"/>
                </a:solidFill>
              </a:rPr>
              <a:t>individually at Co-op Academy Woodslee.</a:t>
            </a:r>
          </a:p>
          <a:p>
            <a:pPr lvl="0" algn="just"/>
            <a:endParaRPr lang="en-GB" sz="2000" dirty="0">
              <a:solidFill>
                <a:prstClr val="black"/>
              </a:solidFill>
            </a:endParaRPr>
          </a:p>
          <a:p>
            <a:pPr lvl="0" algn="just"/>
            <a:r>
              <a:rPr lang="en-GB" sz="2000" dirty="0">
                <a:solidFill>
                  <a:prstClr val="black"/>
                </a:solidFill>
              </a:rPr>
              <a:t>In preparation for secondary school, </a:t>
            </a:r>
            <a:r>
              <a:rPr lang="en-GB" sz="2000" dirty="0" smtClean="0">
                <a:solidFill>
                  <a:prstClr val="black"/>
                </a:solidFill>
              </a:rPr>
              <a:t>children </a:t>
            </a:r>
            <a:r>
              <a:rPr lang="en-GB" sz="2000" dirty="0">
                <a:solidFill>
                  <a:prstClr val="black"/>
                </a:solidFill>
              </a:rPr>
              <a:t>will engage in learning opportunities relating</a:t>
            </a:r>
          </a:p>
          <a:p>
            <a:pPr lvl="0" algn="just"/>
            <a:r>
              <a:rPr lang="en-GB" sz="2000" dirty="0">
                <a:solidFill>
                  <a:prstClr val="black"/>
                </a:solidFill>
              </a:rPr>
              <a:t>to transition and the changes ahead.</a:t>
            </a:r>
          </a:p>
        </p:txBody>
      </p:sp>
      <p:sp>
        <p:nvSpPr>
          <p:cNvPr id="3" name="Rectangle 2">
            <a:hlinkClick r:id="rId3" action="ppaction://hlinksldjump"/>
          </p:cNvPr>
          <p:cNvSpPr/>
          <p:nvPr/>
        </p:nvSpPr>
        <p:spPr>
          <a:xfrm>
            <a:off x="11127346" y="114761"/>
            <a:ext cx="962834" cy="52197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dirty="0">
                <a:solidFill>
                  <a:schemeClr val="bg1"/>
                </a:solidFill>
              </a:rPr>
              <a:t>Back</a:t>
            </a:r>
          </a:p>
        </p:txBody>
      </p:sp>
    </p:spTree>
    <p:extLst>
      <p:ext uri="{BB962C8B-B14F-4D97-AF65-F5344CB8AC3E}">
        <p14:creationId xmlns:p14="http://schemas.microsoft.com/office/powerpoint/2010/main" val="194038174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group of girls jumping up to a brick building&#10;&#10;Description automatically generated">
            <a:extLst>
              <a:ext uri="{FF2B5EF4-FFF2-40B4-BE49-F238E27FC236}">
                <a16:creationId xmlns:a16="http://schemas.microsoft.com/office/drawing/2014/main" id="{AF94F598-4BB7-241D-4336-EB844100360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Rectangle 1"/>
          <p:cNvSpPr/>
          <p:nvPr/>
        </p:nvSpPr>
        <p:spPr>
          <a:xfrm>
            <a:off x="393895" y="751492"/>
            <a:ext cx="11437033" cy="4401205"/>
          </a:xfrm>
          <a:prstGeom prst="rect">
            <a:avLst/>
          </a:prstGeom>
          <a:solidFill>
            <a:schemeClr val="accent4">
              <a:lumMod val="20000"/>
              <a:lumOff val="80000"/>
            </a:schemeClr>
          </a:solidFill>
        </p:spPr>
        <p:txBody>
          <a:bodyPr wrap="square">
            <a:spAutoFit/>
          </a:bodyPr>
          <a:lstStyle/>
          <a:p>
            <a:pPr algn="just"/>
            <a:r>
              <a:rPr lang="en-GB" sz="2800" b="1" u="sng" dirty="0"/>
              <a:t>12. How are your resources allocated and matched to my child’s needs?</a:t>
            </a:r>
          </a:p>
          <a:p>
            <a:pPr algn="just"/>
            <a:endParaRPr lang="en-GB" sz="2800" b="1" u="sng" dirty="0"/>
          </a:p>
          <a:p>
            <a:r>
              <a:rPr lang="en-GB" sz="2800" dirty="0"/>
              <a:t>Resources and money are used strategically to support all children including those with additional needs. </a:t>
            </a:r>
          </a:p>
          <a:p>
            <a:endParaRPr lang="en-GB" sz="2800" dirty="0"/>
          </a:p>
          <a:p>
            <a:r>
              <a:rPr lang="en-GB" sz="2800" dirty="0"/>
              <a:t>Resources are allocated according to need and  following the advice of other support agencies. </a:t>
            </a:r>
          </a:p>
          <a:p>
            <a:endParaRPr lang="en-GB" sz="2800" dirty="0"/>
          </a:p>
          <a:p>
            <a:r>
              <a:rPr lang="en-GB" sz="2800" dirty="0"/>
              <a:t>All spending and resources are evaluated to  ensure a positive impact and that they are cost effective.</a:t>
            </a:r>
          </a:p>
        </p:txBody>
      </p:sp>
      <p:sp>
        <p:nvSpPr>
          <p:cNvPr id="3" name="Rectangle 2">
            <a:hlinkClick r:id="rId3" action="ppaction://hlinksldjump"/>
          </p:cNvPr>
          <p:cNvSpPr/>
          <p:nvPr/>
        </p:nvSpPr>
        <p:spPr>
          <a:xfrm>
            <a:off x="11127346" y="114761"/>
            <a:ext cx="962834" cy="52197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dirty="0">
                <a:solidFill>
                  <a:schemeClr val="bg1"/>
                </a:solidFill>
              </a:rPr>
              <a:t>Back</a:t>
            </a:r>
          </a:p>
        </p:txBody>
      </p:sp>
    </p:spTree>
    <p:extLst>
      <p:ext uri="{BB962C8B-B14F-4D97-AF65-F5344CB8AC3E}">
        <p14:creationId xmlns:p14="http://schemas.microsoft.com/office/powerpoint/2010/main" val="248865007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group of girls reading a book&#10;&#10;Description automatically generated">
            <a:extLst>
              <a:ext uri="{FF2B5EF4-FFF2-40B4-BE49-F238E27FC236}">
                <a16:creationId xmlns:a16="http://schemas.microsoft.com/office/drawing/2014/main" id="{CAC4204D-4DE1-16CD-8A92-9EA978EFD06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Rectangle 1"/>
          <p:cNvSpPr/>
          <p:nvPr/>
        </p:nvSpPr>
        <p:spPr>
          <a:xfrm>
            <a:off x="114214" y="256905"/>
            <a:ext cx="11963571" cy="5693866"/>
          </a:xfrm>
          <a:prstGeom prst="rect">
            <a:avLst/>
          </a:prstGeom>
          <a:solidFill>
            <a:schemeClr val="accent4">
              <a:lumMod val="20000"/>
              <a:lumOff val="80000"/>
            </a:schemeClr>
          </a:solidFill>
        </p:spPr>
        <p:txBody>
          <a:bodyPr wrap="square">
            <a:spAutoFit/>
          </a:bodyPr>
          <a:lstStyle/>
          <a:p>
            <a:r>
              <a:rPr lang="en-GB" sz="2800" b="1" u="sng" dirty="0"/>
              <a:t>13. How is the decision made about what type and how much support my child will receive?</a:t>
            </a:r>
          </a:p>
          <a:p>
            <a:endParaRPr lang="en-GB" sz="2800" b="1" u="sng" dirty="0"/>
          </a:p>
          <a:p>
            <a:r>
              <a:rPr lang="en-GB" sz="2800" dirty="0"/>
              <a:t>A decision will be made about your child’s SEND support depending on their learning support needs or disability and how that effects their development alongside that of their peers or their own previous progress/attainment. Under the Equality Act </a:t>
            </a:r>
            <a:r>
              <a:rPr lang="en-GB" sz="2800" dirty="0" smtClean="0"/>
              <a:t>2010, </a:t>
            </a:r>
            <a:r>
              <a:rPr lang="en-GB" sz="2800" dirty="0"/>
              <a:t>schools are required to make reasonable adjustments for </a:t>
            </a:r>
            <a:r>
              <a:rPr lang="en-GB" sz="2800" dirty="0" smtClean="0"/>
              <a:t>children </a:t>
            </a:r>
            <a:r>
              <a:rPr lang="en-GB" sz="2800" dirty="0"/>
              <a:t>with a disability.</a:t>
            </a:r>
          </a:p>
          <a:p>
            <a:r>
              <a:rPr lang="en-GB" sz="2800" dirty="0"/>
              <a:t>Co-op Academy Woodslee divides their SEND children into four main categories:</a:t>
            </a:r>
          </a:p>
          <a:p>
            <a:pPr marL="800100" lvl="1" indent="-342900">
              <a:buFont typeface="+mj-lt"/>
              <a:buAutoNum type="arabicPeriod"/>
            </a:pPr>
            <a:r>
              <a:rPr lang="en-GB" sz="2800" dirty="0"/>
              <a:t>Cognition and Learning</a:t>
            </a:r>
          </a:p>
          <a:p>
            <a:pPr marL="800100" lvl="1" indent="-342900">
              <a:buFont typeface="+mj-lt"/>
              <a:buAutoNum type="arabicPeriod"/>
            </a:pPr>
            <a:r>
              <a:rPr lang="en-GB" sz="2800" dirty="0"/>
              <a:t>Sensory and Physical</a:t>
            </a:r>
          </a:p>
          <a:p>
            <a:pPr marL="800100" lvl="1" indent="-342900">
              <a:buFont typeface="+mj-lt"/>
              <a:buAutoNum type="arabicPeriod"/>
            </a:pPr>
            <a:r>
              <a:rPr lang="en-GB" sz="2800" dirty="0"/>
              <a:t>Social, Mental and Emotional Health</a:t>
            </a:r>
          </a:p>
          <a:p>
            <a:pPr marL="800100" lvl="1" indent="-342900">
              <a:buFont typeface="+mj-lt"/>
              <a:buAutoNum type="arabicPeriod"/>
            </a:pPr>
            <a:r>
              <a:rPr lang="en-GB" sz="2800" dirty="0"/>
              <a:t>Communication and Interaction.</a:t>
            </a:r>
          </a:p>
        </p:txBody>
      </p:sp>
    </p:spTree>
    <p:extLst>
      <p:ext uri="{BB962C8B-B14F-4D97-AF65-F5344CB8AC3E}">
        <p14:creationId xmlns:p14="http://schemas.microsoft.com/office/powerpoint/2010/main" val="106728576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group of girls jumping up to a brick building&#10;&#10;Description automatically generated">
            <a:extLst>
              <a:ext uri="{FF2B5EF4-FFF2-40B4-BE49-F238E27FC236}">
                <a16:creationId xmlns:a16="http://schemas.microsoft.com/office/drawing/2014/main" id="{76F7D405-F782-DA2A-C86F-B509514799F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Rectangle 1"/>
          <p:cNvSpPr/>
          <p:nvPr/>
        </p:nvSpPr>
        <p:spPr>
          <a:xfrm>
            <a:off x="126609" y="270973"/>
            <a:ext cx="11951176" cy="4216539"/>
          </a:xfrm>
          <a:prstGeom prst="rect">
            <a:avLst/>
          </a:prstGeom>
          <a:solidFill>
            <a:schemeClr val="accent4">
              <a:lumMod val="20000"/>
              <a:lumOff val="80000"/>
            </a:schemeClr>
          </a:solidFill>
        </p:spPr>
        <p:txBody>
          <a:bodyPr wrap="square">
            <a:spAutoFit/>
          </a:bodyPr>
          <a:lstStyle/>
          <a:p>
            <a:r>
              <a:rPr lang="en-GB" sz="2800" b="1" u="sng" dirty="0"/>
              <a:t>13. continued…</a:t>
            </a:r>
          </a:p>
          <a:p>
            <a:endParaRPr lang="en-GB" sz="2000" dirty="0"/>
          </a:p>
          <a:p>
            <a:r>
              <a:rPr lang="en-GB" sz="2000" dirty="0"/>
              <a:t>Class teachers, </a:t>
            </a:r>
            <a:r>
              <a:rPr lang="en-GB" sz="2000" dirty="0" err="1" smtClean="0"/>
              <a:t>SENDCo</a:t>
            </a:r>
            <a:r>
              <a:rPr lang="en-GB" sz="2000" dirty="0" smtClean="0"/>
              <a:t> </a:t>
            </a:r>
            <a:r>
              <a:rPr lang="en-GB" sz="2000" dirty="0"/>
              <a:t>and senior leadership team members should make regular assessments of progress for all </a:t>
            </a:r>
            <a:r>
              <a:rPr lang="en-GB" sz="2000" dirty="0" smtClean="0"/>
              <a:t>children. </a:t>
            </a:r>
            <a:r>
              <a:rPr lang="en-GB" sz="2000" dirty="0"/>
              <a:t>They will identify </a:t>
            </a:r>
            <a:r>
              <a:rPr lang="en-GB" sz="2000" dirty="0" smtClean="0"/>
              <a:t>children </a:t>
            </a:r>
            <a:r>
              <a:rPr lang="en-GB" sz="2000" dirty="0"/>
              <a:t>making less than expected progress given their age and individual circumstances. Your child’s progress will be judged by the class teacher or school senior leadership team against this SEND criteria:</a:t>
            </a:r>
          </a:p>
          <a:p>
            <a:pPr marL="800100" lvl="1" indent="-342900">
              <a:buFont typeface="+mj-lt"/>
              <a:buAutoNum type="arabicPeriod"/>
            </a:pPr>
            <a:r>
              <a:rPr lang="en-GB" sz="2000" dirty="0"/>
              <a:t>Significantly slower than that of their peers starting from the same baseline</a:t>
            </a:r>
          </a:p>
          <a:p>
            <a:pPr marL="800100" lvl="1" indent="-342900">
              <a:buFont typeface="+mj-lt"/>
              <a:buAutoNum type="arabicPeriod"/>
            </a:pPr>
            <a:r>
              <a:rPr lang="en-GB" sz="2000" dirty="0"/>
              <a:t>Fail to match or better their previous rate of progress</a:t>
            </a:r>
          </a:p>
          <a:p>
            <a:pPr marL="800100" lvl="1" indent="-342900">
              <a:buFont typeface="+mj-lt"/>
              <a:buAutoNum type="arabicPeriod"/>
            </a:pPr>
            <a:r>
              <a:rPr lang="en-GB" sz="2000" dirty="0"/>
              <a:t>Failing to close the attainment gap between the child and their peers</a:t>
            </a:r>
          </a:p>
          <a:p>
            <a:pPr marL="800100" lvl="1" indent="-342900">
              <a:buFont typeface="+mj-lt"/>
              <a:buAutoNum type="arabicPeriod"/>
            </a:pPr>
            <a:r>
              <a:rPr lang="en-GB" sz="2000" dirty="0"/>
              <a:t>Widening of the attainment gap between your son/daughter and their peers</a:t>
            </a:r>
          </a:p>
          <a:p>
            <a:pPr marL="800100" lvl="1" indent="-342900">
              <a:buFont typeface="+mj-lt"/>
              <a:buAutoNum type="arabicPeriod"/>
            </a:pPr>
            <a:endParaRPr lang="en-GB" sz="2000" dirty="0"/>
          </a:p>
          <a:p>
            <a:r>
              <a:rPr lang="en-GB" sz="2000" dirty="0"/>
              <a:t>Progress might be looked for in other areas other than attainment such as social needs, communication or speech and language.</a:t>
            </a:r>
          </a:p>
        </p:txBody>
      </p:sp>
    </p:spTree>
    <p:extLst>
      <p:ext uri="{BB962C8B-B14F-4D97-AF65-F5344CB8AC3E}">
        <p14:creationId xmlns:p14="http://schemas.microsoft.com/office/powerpoint/2010/main" val="20330250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group of girls reading a book&#10;&#10;Description automatically generated">
            <a:extLst>
              <a:ext uri="{FF2B5EF4-FFF2-40B4-BE49-F238E27FC236}">
                <a16:creationId xmlns:a16="http://schemas.microsoft.com/office/drawing/2014/main" id="{262067C1-FBE8-64CE-E239-B0F907700E2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Rectangle 1"/>
          <p:cNvSpPr/>
          <p:nvPr/>
        </p:nvSpPr>
        <p:spPr>
          <a:xfrm>
            <a:off x="114214" y="228769"/>
            <a:ext cx="11963571" cy="5940088"/>
          </a:xfrm>
          <a:prstGeom prst="rect">
            <a:avLst/>
          </a:prstGeom>
          <a:solidFill>
            <a:schemeClr val="accent4">
              <a:lumMod val="20000"/>
              <a:lumOff val="80000"/>
            </a:schemeClr>
          </a:solidFill>
        </p:spPr>
        <p:txBody>
          <a:bodyPr wrap="square">
            <a:spAutoFit/>
          </a:bodyPr>
          <a:lstStyle/>
          <a:p>
            <a:r>
              <a:rPr lang="en-GB" sz="2800" b="1" u="sng" dirty="0"/>
              <a:t>13. continued…</a:t>
            </a:r>
          </a:p>
          <a:p>
            <a:endParaRPr lang="en-GB" sz="1400" dirty="0"/>
          </a:p>
          <a:p>
            <a:r>
              <a:rPr lang="en-GB" sz="2600" dirty="0"/>
              <a:t>The first response to such progress will be high quality teaching targeted at the areas of </a:t>
            </a:r>
            <a:r>
              <a:rPr lang="en-GB" sz="2600" dirty="0" smtClean="0"/>
              <a:t>concern</a:t>
            </a:r>
            <a:r>
              <a:rPr lang="en-GB" sz="2600" dirty="0" smtClean="0"/>
              <a:t>. </a:t>
            </a:r>
            <a:r>
              <a:rPr lang="en-GB" sz="2600" dirty="0"/>
              <a:t>Parents/Carers will be informed by the class teacher at this point. </a:t>
            </a:r>
          </a:p>
          <a:p>
            <a:endParaRPr lang="en-GB" sz="2600" dirty="0"/>
          </a:p>
          <a:p>
            <a:r>
              <a:rPr lang="en-GB" sz="2600" dirty="0"/>
              <a:t>If  progress continues to be less than expected, the class teacher working with the </a:t>
            </a:r>
            <a:r>
              <a:rPr lang="en-GB" sz="2600" dirty="0" err="1"/>
              <a:t>SENDCo</a:t>
            </a:r>
            <a:r>
              <a:rPr lang="en-GB" sz="2600" dirty="0"/>
              <a:t>, should assess whether your son/daughter has SEND. Parents/carers will be informed at this point by the class teacher or </a:t>
            </a:r>
            <a:r>
              <a:rPr lang="en-GB" sz="2600" dirty="0" err="1" smtClean="0"/>
              <a:t>SENDCo</a:t>
            </a:r>
            <a:r>
              <a:rPr lang="en-GB" sz="2600" dirty="0" smtClean="0"/>
              <a:t>, </a:t>
            </a:r>
            <a:r>
              <a:rPr lang="en-GB" sz="2600" dirty="0"/>
              <a:t>and a learning plan detailing support will be drawn up for parents/carers. If we feel that your child would benefit from some further advice from other support agencies to develop their progress, they will be contacted. Again parents/carers will be informed.</a:t>
            </a:r>
          </a:p>
          <a:p>
            <a:endParaRPr lang="en-GB" sz="2600" dirty="0"/>
          </a:p>
          <a:p>
            <a:r>
              <a:rPr lang="en-GB" sz="2600" dirty="0"/>
              <a:t>Parents/carers views and knowledge on how to support their child are always valued and are an important part in creating personalised provision that will work for your child.</a:t>
            </a:r>
          </a:p>
        </p:txBody>
      </p:sp>
    </p:spTree>
    <p:extLst>
      <p:ext uri="{BB962C8B-B14F-4D97-AF65-F5344CB8AC3E}">
        <p14:creationId xmlns:p14="http://schemas.microsoft.com/office/powerpoint/2010/main" val="359779987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accent4">
            <a:lumMod val="20000"/>
            <a:lumOff val="80000"/>
            <a:alpha val="80000"/>
          </a:schemeClr>
        </a:solid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9258024" y="5175775"/>
            <a:ext cx="2562501" cy="1305733"/>
          </a:xfrm>
          <a:prstGeom prst="rect">
            <a:avLst/>
          </a:prstGeom>
          <a:solidFill>
            <a:schemeClr val="accent4">
              <a:lumMod val="20000"/>
              <a:lumOff val="80000"/>
            </a:schemeClr>
          </a:solidFill>
          <a:ln>
            <a:gradFill>
              <a:gsLst>
                <a:gs pos="0">
                  <a:schemeClr val="accent4">
                    <a:lumMod val="20000"/>
                    <a:lumOff val="80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p:spPr>
      </p:pic>
      <p:sp>
        <p:nvSpPr>
          <p:cNvPr id="7" name="Rectangle 6">
            <a:hlinkClick r:id="rId3" action="ppaction://hlinksldjump"/>
          </p:cNvPr>
          <p:cNvSpPr/>
          <p:nvPr/>
        </p:nvSpPr>
        <p:spPr>
          <a:xfrm>
            <a:off x="11229166" y="0"/>
            <a:ext cx="962834" cy="52197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dirty="0">
                <a:solidFill>
                  <a:schemeClr val="bg1"/>
                </a:solidFill>
              </a:rPr>
              <a:t>Back</a:t>
            </a:r>
          </a:p>
        </p:txBody>
      </p:sp>
      <p:sp>
        <p:nvSpPr>
          <p:cNvPr id="2" name="Rectangle 1"/>
          <p:cNvSpPr/>
          <p:nvPr/>
        </p:nvSpPr>
        <p:spPr>
          <a:xfrm>
            <a:off x="293044" y="912868"/>
            <a:ext cx="11581245" cy="5568640"/>
          </a:xfrm>
          <a:prstGeom prst="rect">
            <a:avLst/>
          </a:prstGeom>
        </p:spPr>
        <p:txBody>
          <a:bodyPr wrap="square">
            <a:spAutoFit/>
          </a:bodyPr>
          <a:lstStyle/>
          <a:p>
            <a:pPr marR="63500" indent="-1270">
              <a:lnSpc>
                <a:spcPct val="159000"/>
              </a:lnSpc>
              <a:spcAft>
                <a:spcPts val="0"/>
              </a:spcAft>
            </a:pPr>
            <a:r>
              <a:rPr lang="en-GB" sz="1800" dirty="0">
                <a:effectLst/>
                <a:latin typeface="Arial" panose="020B0604020202020204" pitchFamily="34" charset="0"/>
                <a:ea typeface="Arial" panose="020B0604020202020204" pitchFamily="34" charset="0"/>
              </a:rPr>
              <a:t>At Co-op Academy Woodslee, we aim to offer excellence and choice to all our children, whatever their ability or needs. We have high expectations of all our children. We aim to achieve this through the removal of barriers to learning and participation. We want all our children to feel that they are a valued part of our school community.</a:t>
            </a:r>
            <a:endParaRPr lang="en-GB" sz="1800" dirty="0">
              <a:effectLst/>
              <a:latin typeface="Calibri" panose="020F0502020204030204" pitchFamily="34" charset="0"/>
              <a:ea typeface="Calibri" panose="020F0502020204030204" pitchFamily="34" charset="0"/>
            </a:endParaRPr>
          </a:p>
          <a:p>
            <a:pPr algn="just"/>
            <a:endParaRPr lang="en-GB" dirty="0"/>
          </a:p>
          <a:p>
            <a:pPr algn="just"/>
            <a:r>
              <a:rPr lang="en-GB" dirty="0"/>
              <a:t>We recognise that </a:t>
            </a:r>
            <a:r>
              <a:rPr lang="en-GB" dirty="0" err="1" smtClean="0"/>
              <a:t>childs</a:t>
            </a:r>
            <a:r>
              <a:rPr lang="en-GB" dirty="0" smtClean="0"/>
              <a:t> </a:t>
            </a:r>
            <a:r>
              <a:rPr lang="en-GB" dirty="0"/>
              <a:t>learn at different rates and that there are many factors affecting achievement.  We know that children may have difficulties over a short or long period of time, in one or more of these areas: </a:t>
            </a:r>
          </a:p>
          <a:p>
            <a:pPr marL="285750" indent="-285750" algn="just">
              <a:buFont typeface="Arial" panose="020B0604020202020204" pitchFamily="34" charset="0"/>
              <a:buChar char="•"/>
            </a:pPr>
            <a:r>
              <a:rPr lang="en-GB" dirty="0"/>
              <a:t>Cognition and Learning</a:t>
            </a:r>
          </a:p>
          <a:p>
            <a:pPr marL="285750" indent="-285750" algn="just">
              <a:buFont typeface="Arial" panose="020B0604020202020204" pitchFamily="34" charset="0"/>
              <a:buChar char="•"/>
            </a:pPr>
            <a:r>
              <a:rPr lang="en-GB" dirty="0"/>
              <a:t>Sensory and Physical needs</a:t>
            </a:r>
          </a:p>
          <a:p>
            <a:pPr marL="285750" indent="-285750" algn="just">
              <a:buFont typeface="Arial" panose="020B0604020202020204" pitchFamily="34" charset="0"/>
              <a:buChar char="•"/>
            </a:pPr>
            <a:r>
              <a:rPr lang="en-GB" dirty="0"/>
              <a:t>Social, Emotional and Mental Health</a:t>
            </a:r>
          </a:p>
          <a:p>
            <a:pPr marL="285750" indent="-285750" algn="just">
              <a:buFont typeface="Arial" panose="020B0604020202020204" pitchFamily="34" charset="0"/>
              <a:buChar char="•"/>
            </a:pPr>
            <a:r>
              <a:rPr lang="en-GB" dirty="0"/>
              <a:t>Communication and Interaction needs.</a:t>
            </a:r>
          </a:p>
          <a:p>
            <a:pPr algn="just"/>
            <a:endParaRPr lang="en-GB" dirty="0" smtClean="0"/>
          </a:p>
          <a:p>
            <a:r>
              <a:rPr lang="en-GB" dirty="0"/>
              <a:t>We specialise in Social and Communication difficulties and our academy has Local Authority resourced provision which meets the needs of up to 8 children or young people between the ages of 7 and 11 years, who have social and communication difficulties. Small group specialist teaching is offered with many </a:t>
            </a:r>
            <a:r>
              <a:rPr lang="en-GB" dirty="0" err="1" smtClean="0"/>
              <a:t>childs</a:t>
            </a:r>
            <a:r>
              <a:rPr lang="en-GB" dirty="0" smtClean="0"/>
              <a:t> </a:t>
            </a:r>
            <a:r>
              <a:rPr lang="en-GB" dirty="0"/>
              <a:t>having regular opportunities for supported inclusion into the mainstream academy.  We also offer specialist teaching in an </a:t>
            </a:r>
            <a:endParaRPr lang="en-GB" dirty="0" smtClean="0"/>
          </a:p>
          <a:p>
            <a:r>
              <a:rPr lang="en-GB" dirty="0" smtClean="0"/>
              <a:t>additional </a:t>
            </a:r>
            <a:r>
              <a:rPr lang="en-GB" dirty="0"/>
              <a:t>Key Stage 2 and Early Years / Key Stage 1 small group teaching.</a:t>
            </a:r>
            <a:endParaRPr lang="en-GB" dirty="0"/>
          </a:p>
          <a:p>
            <a:r>
              <a:rPr lang="en-GB" dirty="0"/>
              <a:t/>
            </a:r>
            <a:br>
              <a:rPr lang="en-GB" dirty="0"/>
            </a:br>
            <a:endParaRPr lang="en-GB" dirty="0"/>
          </a:p>
        </p:txBody>
      </p:sp>
      <p:sp>
        <p:nvSpPr>
          <p:cNvPr id="8" name="Rectangle 7"/>
          <p:cNvSpPr/>
          <p:nvPr/>
        </p:nvSpPr>
        <p:spPr>
          <a:xfrm>
            <a:off x="293044" y="275749"/>
            <a:ext cx="11527481" cy="492443"/>
          </a:xfrm>
          <a:prstGeom prst="rect">
            <a:avLst/>
          </a:prstGeom>
        </p:spPr>
        <p:txBody>
          <a:bodyPr wrap="square">
            <a:spAutoFit/>
          </a:bodyPr>
          <a:lstStyle/>
          <a:p>
            <a:r>
              <a:rPr lang="en-GB" sz="2600" b="1" dirty="0"/>
              <a:t>Provision for Special Education Needs and Disabilities at Co-op Academy Woodslee</a:t>
            </a:r>
          </a:p>
        </p:txBody>
      </p:sp>
    </p:spTree>
    <p:extLst>
      <p:ext uri="{BB962C8B-B14F-4D97-AF65-F5344CB8AC3E}">
        <p14:creationId xmlns:p14="http://schemas.microsoft.com/office/powerpoint/2010/main" val="291964110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group of girls jumping up to a brick building&#10;&#10;Description automatically generated">
            <a:extLst>
              <a:ext uri="{FF2B5EF4-FFF2-40B4-BE49-F238E27FC236}">
                <a16:creationId xmlns:a16="http://schemas.microsoft.com/office/drawing/2014/main" id="{A2B95B76-2FD6-B921-A624-EF10408E105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Rectangle 1"/>
          <p:cNvSpPr/>
          <p:nvPr/>
        </p:nvSpPr>
        <p:spPr>
          <a:xfrm>
            <a:off x="126609" y="636732"/>
            <a:ext cx="11963571" cy="4555093"/>
          </a:xfrm>
          <a:prstGeom prst="rect">
            <a:avLst/>
          </a:prstGeom>
          <a:solidFill>
            <a:schemeClr val="accent4">
              <a:lumMod val="20000"/>
              <a:lumOff val="80000"/>
            </a:schemeClr>
          </a:solidFill>
        </p:spPr>
        <p:txBody>
          <a:bodyPr wrap="square">
            <a:spAutoFit/>
          </a:bodyPr>
          <a:lstStyle/>
          <a:p>
            <a:r>
              <a:rPr lang="en-GB" sz="2800" b="1" u="sng" dirty="0"/>
              <a:t>13. continued …</a:t>
            </a:r>
            <a:endParaRPr lang="en-GB" sz="2800" dirty="0"/>
          </a:p>
          <a:p>
            <a:pPr lvl="1"/>
            <a:endParaRPr lang="en-GB" sz="1400" dirty="0"/>
          </a:p>
          <a:p>
            <a:pPr algn="just"/>
            <a:r>
              <a:rPr lang="en-GB" sz="2800" dirty="0"/>
              <a:t>When additional support is given, the provision is seen as being successful when:</a:t>
            </a:r>
          </a:p>
          <a:p>
            <a:pPr algn="just"/>
            <a:endParaRPr lang="en-GB" sz="2800" dirty="0"/>
          </a:p>
          <a:p>
            <a:pPr marL="800100" lvl="1" indent="-342900">
              <a:buFont typeface="+mj-lt"/>
              <a:buAutoNum type="arabicPeriod"/>
            </a:pPr>
            <a:r>
              <a:rPr lang="en-GB" sz="2800" dirty="0"/>
              <a:t>Progress increases and becomes more in line with that of their peers starting from the same baseline</a:t>
            </a:r>
          </a:p>
          <a:p>
            <a:pPr marL="800100" lvl="1" indent="-342900">
              <a:buFont typeface="+mj-lt"/>
              <a:buAutoNum type="arabicPeriod"/>
            </a:pPr>
            <a:r>
              <a:rPr lang="en-GB" sz="2800" dirty="0"/>
              <a:t>Child’s previous rate of progress improves</a:t>
            </a:r>
          </a:p>
          <a:p>
            <a:pPr marL="800100" lvl="1" indent="-342900">
              <a:buFont typeface="+mj-lt"/>
              <a:buAutoNum type="arabicPeriod"/>
            </a:pPr>
            <a:r>
              <a:rPr lang="en-GB" sz="2800" dirty="0"/>
              <a:t>The attainment gap between the child and their peers narrows</a:t>
            </a:r>
          </a:p>
          <a:p>
            <a:pPr marL="800100" lvl="1" indent="-342900">
              <a:buFont typeface="+mj-lt"/>
              <a:buAutoNum type="arabicPeriod"/>
            </a:pPr>
            <a:r>
              <a:rPr lang="en-GB" sz="2800" dirty="0"/>
              <a:t>The attainment gap between your son/daughter and their peers stays stable.</a:t>
            </a:r>
          </a:p>
          <a:p>
            <a:endParaRPr lang="en-GB" sz="1200" dirty="0"/>
          </a:p>
          <a:p>
            <a:endParaRPr lang="en-GB" sz="1200" dirty="0"/>
          </a:p>
        </p:txBody>
      </p:sp>
      <p:sp>
        <p:nvSpPr>
          <p:cNvPr id="3" name="Rectangle 2">
            <a:hlinkClick r:id="rId3" action="ppaction://hlinksldjump"/>
          </p:cNvPr>
          <p:cNvSpPr/>
          <p:nvPr/>
        </p:nvSpPr>
        <p:spPr>
          <a:xfrm>
            <a:off x="11229166" y="0"/>
            <a:ext cx="962834" cy="52197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dirty="0">
                <a:solidFill>
                  <a:schemeClr val="bg1"/>
                </a:solidFill>
              </a:rPr>
              <a:t>Back</a:t>
            </a:r>
          </a:p>
        </p:txBody>
      </p:sp>
    </p:spTree>
    <p:extLst>
      <p:ext uri="{BB962C8B-B14F-4D97-AF65-F5344CB8AC3E}">
        <p14:creationId xmlns:p14="http://schemas.microsoft.com/office/powerpoint/2010/main" val="385477804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group of girls reading a book&#10;&#10;Description automatically generated">
            <a:extLst>
              <a:ext uri="{FF2B5EF4-FFF2-40B4-BE49-F238E27FC236}">
                <a16:creationId xmlns:a16="http://schemas.microsoft.com/office/drawing/2014/main" id="{FEC442E6-CDA5-2017-F16E-09FE1CDF98F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Rectangle 1"/>
          <p:cNvSpPr/>
          <p:nvPr/>
        </p:nvSpPr>
        <p:spPr>
          <a:xfrm>
            <a:off x="509353" y="858129"/>
            <a:ext cx="11237170" cy="4216539"/>
          </a:xfrm>
          <a:prstGeom prst="rect">
            <a:avLst/>
          </a:prstGeom>
          <a:solidFill>
            <a:schemeClr val="accent4">
              <a:lumMod val="20000"/>
              <a:lumOff val="80000"/>
            </a:schemeClr>
          </a:solidFill>
        </p:spPr>
        <p:txBody>
          <a:bodyPr wrap="square">
            <a:spAutoFit/>
          </a:bodyPr>
          <a:lstStyle/>
          <a:p>
            <a:r>
              <a:rPr lang="en-GB" sz="2800" b="1" u="sng" dirty="0"/>
              <a:t>14. Who can I contact for further information?</a:t>
            </a:r>
          </a:p>
          <a:p>
            <a:endParaRPr lang="en-GB" sz="2400" dirty="0"/>
          </a:p>
          <a:p>
            <a:r>
              <a:rPr lang="en-GB" sz="2400" dirty="0"/>
              <a:t>Your first point of contact if you wish to discuss something about your child at Co-op Academy Woodslee would usually be the class teacher followed by the school </a:t>
            </a:r>
            <a:r>
              <a:rPr lang="en-GB" sz="2400" dirty="0" err="1" smtClean="0"/>
              <a:t>SENDCo</a:t>
            </a:r>
            <a:r>
              <a:rPr lang="en-GB" sz="2400" i="1" dirty="0" smtClean="0"/>
              <a:t>. </a:t>
            </a:r>
            <a:endParaRPr lang="en-GB" sz="2400" i="1" dirty="0"/>
          </a:p>
          <a:p>
            <a:endParaRPr lang="en-GB" sz="2400" dirty="0"/>
          </a:p>
          <a:p>
            <a:r>
              <a:rPr lang="en-GB" sz="2400" dirty="0"/>
              <a:t>If you are worried about your child, please come to speak to us at school. An appointment can always be made at the office and often a member of staff may be able to address your worry straight away.</a:t>
            </a:r>
          </a:p>
          <a:p>
            <a:endParaRPr lang="en-GB" sz="2400" dirty="0"/>
          </a:p>
          <a:p>
            <a:r>
              <a:rPr lang="en-GB" sz="2400" dirty="0"/>
              <a:t>If you are considering whether your child should join us at Co-op Academy Woodslee, you should speak to Ms Bergman, our headteacher.</a:t>
            </a:r>
          </a:p>
        </p:txBody>
      </p:sp>
      <p:sp>
        <p:nvSpPr>
          <p:cNvPr id="3" name="Rectangle 2">
            <a:hlinkClick r:id="rId3" action="ppaction://hlinksldjump"/>
          </p:cNvPr>
          <p:cNvSpPr/>
          <p:nvPr/>
        </p:nvSpPr>
        <p:spPr>
          <a:xfrm>
            <a:off x="11265106" y="0"/>
            <a:ext cx="962834" cy="52197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dirty="0">
                <a:solidFill>
                  <a:schemeClr val="bg1"/>
                </a:solidFill>
              </a:rPr>
              <a:t>Back</a:t>
            </a:r>
          </a:p>
        </p:txBody>
      </p:sp>
    </p:spTree>
    <p:extLst>
      <p:ext uri="{BB962C8B-B14F-4D97-AF65-F5344CB8AC3E}">
        <p14:creationId xmlns:p14="http://schemas.microsoft.com/office/powerpoint/2010/main" val="386280780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group of girls jumping up to a brick building&#10;&#10;Description automatically generated">
            <a:extLst>
              <a:ext uri="{FF2B5EF4-FFF2-40B4-BE49-F238E27FC236}">
                <a16:creationId xmlns:a16="http://schemas.microsoft.com/office/drawing/2014/main" id="{5A6C4B2B-0568-B037-9B46-F7FF8EC43B0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Rectangle 1"/>
          <p:cNvSpPr/>
          <p:nvPr/>
        </p:nvSpPr>
        <p:spPr>
          <a:xfrm>
            <a:off x="492369" y="634276"/>
            <a:ext cx="11380763" cy="4770537"/>
          </a:xfrm>
          <a:prstGeom prst="rect">
            <a:avLst/>
          </a:prstGeom>
          <a:solidFill>
            <a:schemeClr val="accent4">
              <a:lumMod val="20000"/>
              <a:lumOff val="80000"/>
            </a:schemeClr>
          </a:solidFill>
        </p:spPr>
        <p:txBody>
          <a:bodyPr wrap="square">
            <a:spAutoFit/>
          </a:bodyPr>
          <a:lstStyle/>
          <a:p>
            <a:pPr algn="just"/>
            <a:r>
              <a:rPr lang="en-GB" sz="2800" b="1" u="sng" dirty="0"/>
              <a:t>15. Can staff get extra help from experts outside if they need to? (Advice and training on medical conditions).</a:t>
            </a:r>
            <a:endParaRPr lang="en-GB" sz="2800" u="sng" dirty="0"/>
          </a:p>
          <a:p>
            <a:pPr algn="just"/>
            <a:endParaRPr lang="en-GB" sz="2800" dirty="0"/>
          </a:p>
          <a:p>
            <a:pPr algn="just"/>
            <a:r>
              <a:rPr lang="en-GB" sz="2400" dirty="0"/>
              <a:t>We</a:t>
            </a:r>
            <a:r>
              <a:rPr lang="en-GB" sz="2800" dirty="0"/>
              <a:t> </a:t>
            </a:r>
            <a:r>
              <a:rPr lang="en-GB" sz="2400" dirty="0"/>
              <a:t>use many outside agencies to give us advice on how to support our children depending on their type of SEND. Additional training will be sought depending on a </a:t>
            </a:r>
            <a:r>
              <a:rPr lang="en-GB" sz="2400" dirty="0" smtClean="0"/>
              <a:t>child’s </a:t>
            </a:r>
            <a:r>
              <a:rPr lang="en-GB" sz="2400" dirty="0"/>
              <a:t>needs and as required.</a:t>
            </a:r>
          </a:p>
          <a:p>
            <a:pPr algn="just"/>
            <a:endParaRPr lang="en-GB" sz="2400" dirty="0"/>
          </a:p>
          <a:p>
            <a:pPr algn="just"/>
            <a:r>
              <a:rPr lang="en-GB" sz="2400" dirty="0"/>
              <a:t>You may be asked to give permission for school to refer your child to a specialist </a:t>
            </a:r>
            <a:r>
              <a:rPr lang="en-GB" sz="2400" dirty="0" smtClean="0"/>
              <a:t>professional, </a:t>
            </a:r>
            <a:r>
              <a:rPr lang="en-GB" sz="2400" dirty="0"/>
              <a:t>for </a:t>
            </a:r>
            <a:r>
              <a:rPr lang="en-GB" sz="2400" dirty="0" smtClean="0"/>
              <a:t>example, </a:t>
            </a:r>
            <a:r>
              <a:rPr lang="en-GB" sz="2400" dirty="0"/>
              <a:t>an Educational Psychologist. </a:t>
            </a:r>
          </a:p>
          <a:p>
            <a:pPr algn="just"/>
            <a:endParaRPr lang="en-GB" sz="2400" dirty="0"/>
          </a:p>
          <a:p>
            <a:pPr algn="just"/>
            <a:r>
              <a:rPr lang="en-GB" sz="2400" dirty="0"/>
              <a:t>The professional will work alongside school staff, your child and often yourself in order to identify your child’s needs and make appropriate recommendations.</a:t>
            </a:r>
          </a:p>
        </p:txBody>
      </p:sp>
      <p:sp>
        <p:nvSpPr>
          <p:cNvPr id="3" name="Rectangle 2">
            <a:hlinkClick r:id="rId3" action="ppaction://hlinksldjump"/>
          </p:cNvPr>
          <p:cNvSpPr/>
          <p:nvPr/>
        </p:nvSpPr>
        <p:spPr>
          <a:xfrm>
            <a:off x="11229166" y="0"/>
            <a:ext cx="962834" cy="52197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dirty="0">
                <a:solidFill>
                  <a:schemeClr val="bg1"/>
                </a:solidFill>
              </a:rPr>
              <a:t>Back</a:t>
            </a:r>
          </a:p>
        </p:txBody>
      </p:sp>
    </p:spTree>
    <p:extLst>
      <p:ext uri="{BB962C8B-B14F-4D97-AF65-F5344CB8AC3E}">
        <p14:creationId xmlns:p14="http://schemas.microsoft.com/office/powerpoint/2010/main" val="208697331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group of girls reading a book&#10;&#10;Description automatically generated">
            <a:extLst>
              <a:ext uri="{FF2B5EF4-FFF2-40B4-BE49-F238E27FC236}">
                <a16:creationId xmlns:a16="http://schemas.microsoft.com/office/drawing/2014/main" id="{7483E439-3D7D-102E-628B-7C089871D80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Rectangle 2"/>
          <p:cNvSpPr/>
          <p:nvPr/>
        </p:nvSpPr>
        <p:spPr>
          <a:xfrm>
            <a:off x="684627" y="638631"/>
            <a:ext cx="10879015" cy="4401205"/>
          </a:xfrm>
          <a:prstGeom prst="rect">
            <a:avLst/>
          </a:prstGeom>
          <a:solidFill>
            <a:schemeClr val="accent4">
              <a:lumMod val="20000"/>
              <a:lumOff val="80000"/>
            </a:schemeClr>
          </a:solidFill>
        </p:spPr>
        <p:txBody>
          <a:bodyPr wrap="square">
            <a:spAutoFit/>
          </a:bodyPr>
          <a:lstStyle/>
          <a:p>
            <a:r>
              <a:rPr lang="en-GB" sz="2800" b="1" u="sng" dirty="0"/>
              <a:t>16. How will information about the child be circulated to all members of staff and who will be responsible for that?</a:t>
            </a:r>
          </a:p>
          <a:p>
            <a:endParaRPr lang="en-GB" sz="2800" dirty="0"/>
          </a:p>
          <a:p>
            <a:r>
              <a:rPr lang="en-GB" sz="2800" dirty="0"/>
              <a:t>Information about your child will be circulated to members of staff who need to know and they are trusted to be discreet with it and respect any confidential matter. </a:t>
            </a:r>
          </a:p>
          <a:p>
            <a:endParaRPr lang="en-GB" sz="2800" dirty="0"/>
          </a:p>
          <a:p>
            <a:r>
              <a:rPr lang="en-GB" sz="2800" dirty="0"/>
              <a:t>Learning plans will usually be circulated by the class teacher, whilst IHCPs, Costed Provision Maps and EHCPs will usually be circulated by the </a:t>
            </a:r>
            <a:r>
              <a:rPr lang="en-GB" sz="2800" dirty="0" err="1" smtClean="0"/>
              <a:t>SENDCo</a:t>
            </a:r>
            <a:r>
              <a:rPr lang="en-GB" sz="2800" dirty="0" smtClean="0"/>
              <a:t>.</a:t>
            </a:r>
            <a:endParaRPr lang="en-GB" sz="2800" dirty="0"/>
          </a:p>
        </p:txBody>
      </p:sp>
      <p:sp>
        <p:nvSpPr>
          <p:cNvPr id="4" name="Rectangle 3">
            <a:hlinkClick r:id="rId3" action="ppaction://hlinksldjump"/>
          </p:cNvPr>
          <p:cNvSpPr/>
          <p:nvPr/>
        </p:nvSpPr>
        <p:spPr>
          <a:xfrm>
            <a:off x="11229166" y="0"/>
            <a:ext cx="962834" cy="52197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dirty="0">
                <a:solidFill>
                  <a:schemeClr val="bg1"/>
                </a:solidFill>
              </a:rPr>
              <a:t>Back</a:t>
            </a:r>
          </a:p>
        </p:txBody>
      </p:sp>
    </p:spTree>
    <p:extLst>
      <p:ext uri="{BB962C8B-B14F-4D97-AF65-F5344CB8AC3E}">
        <p14:creationId xmlns:p14="http://schemas.microsoft.com/office/powerpoint/2010/main" val="468001531"/>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group of girls jumping up to a brick building&#10;&#10;Description automatically generated">
            <a:extLst>
              <a:ext uri="{FF2B5EF4-FFF2-40B4-BE49-F238E27FC236}">
                <a16:creationId xmlns:a16="http://schemas.microsoft.com/office/drawing/2014/main" id="{35A383CB-D688-9563-2014-A1C39CE2E5D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Rectangle 2"/>
          <p:cNvSpPr/>
          <p:nvPr/>
        </p:nvSpPr>
        <p:spPr>
          <a:xfrm>
            <a:off x="464235" y="638631"/>
            <a:ext cx="11197882" cy="1815882"/>
          </a:xfrm>
          <a:prstGeom prst="rect">
            <a:avLst/>
          </a:prstGeom>
          <a:solidFill>
            <a:schemeClr val="accent4">
              <a:lumMod val="20000"/>
              <a:lumOff val="80000"/>
            </a:schemeClr>
          </a:solidFill>
        </p:spPr>
        <p:txBody>
          <a:bodyPr wrap="square">
            <a:spAutoFit/>
          </a:bodyPr>
          <a:lstStyle/>
          <a:p>
            <a:pPr algn="ctr"/>
            <a:r>
              <a:rPr lang="en-GB" sz="2800" dirty="0"/>
              <a:t>Thank you for looking at our school information report and any frequently asked questions. If you need further information  please contact our school by coming in, phoning 0151 334 1406 or emailing: woodslee@coopacademies.co.uk</a:t>
            </a:r>
          </a:p>
        </p:txBody>
      </p:sp>
      <p:sp>
        <p:nvSpPr>
          <p:cNvPr id="4" name="Rectangle 3">
            <a:hlinkClick r:id="rId3" action="ppaction://hlinksldjump"/>
          </p:cNvPr>
          <p:cNvSpPr/>
          <p:nvPr/>
        </p:nvSpPr>
        <p:spPr>
          <a:xfrm>
            <a:off x="11229166" y="0"/>
            <a:ext cx="962834" cy="52197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dirty="0">
                <a:solidFill>
                  <a:schemeClr val="bg1"/>
                </a:solidFill>
              </a:rPr>
              <a:t>Back</a:t>
            </a:r>
          </a:p>
        </p:txBody>
      </p:sp>
    </p:spTree>
    <p:extLst>
      <p:ext uri="{BB962C8B-B14F-4D97-AF65-F5344CB8AC3E}">
        <p14:creationId xmlns:p14="http://schemas.microsoft.com/office/powerpoint/2010/main" val="265025927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9699078" y="3950178"/>
            <a:ext cx="2391101" cy="2907822"/>
          </a:xfrm>
          <a:prstGeom prst="rect">
            <a:avLst/>
          </a:prstGeom>
        </p:spPr>
      </p:pic>
      <p:sp>
        <p:nvSpPr>
          <p:cNvPr id="6" name="Rectangle 5">
            <a:hlinkClick r:id="rId3" action="ppaction://hlinksldjump"/>
          </p:cNvPr>
          <p:cNvSpPr/>
          <p:nvPr/>
        </p:nvSpPr>
        <p:spPr>
          <a:xfrm>
            <a:off x="11229166" y="0"/>
            <a:ext cx="962834" cy="52197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dirty="0">
                <a:solidFill>
                  <a:schemeClr val="bg1"/>
                </a:solidFill>
              </a:rPr>
              <a:t>Back</a:t>
            </a:r>
          </a:p>
        </p:txBody>
      </p:sp>
      <p:sp>
        <p:nvSpPr>
          <p:cNvPr id="2" name="Rectangle 1"/>
          <p:cNvSpPr/>
          <p:nvPr/>
        </p:nvSpPr>
        <p:spPr>
          <a:xfrm>
            <a:off x="97839" y="1368305"/>
            <a:ext cx="11927049" cy="3693319"/>
          </a:xfrm>
          <a:prstGeom prst="rect">
            <a:avLst/>
          </a:prstGeom>
        </p:spPr>
        <p:txBody>
          <a:bodyPr wrap="square">
            <a:spAutoFit/>
          </a:bodyPr>
          <a:lstStyle/>
          <a:p>
            <a:pPr algn="just">
              <a:defRPr/>
            </a:pPr>
            <a:r>
              <a:rPr lang="en-GB" dirty="0" err="1" smtClean="0"/>
              <a:t>childs</a:t>
            </a:r>
            <a:r>
              <a:rPr lang="en-GB" dirty="0" smtClean="0"/>
              <a:t> </a:t>
            </a:r>
            <a:r>
              <a:rPr lang="en-GB" dirty="0"/>
              <a:t>may be identified and assessed as having </a:t>
            </a:r>
            <a:r>
              <a:rPr lang="en-GB" dirty="0" smtClean="0"/>
              <a:t>SEND </a:t>
            </a:r>
            <a:r>
              <a:rPr lang="en-GB" dirty="0"/>
              <a:t>if their development in any of the four areas mentioned is:</a:t>
            </a:r>
          </a:p>
          <a:p>
            <a:pPr marL="800100" lvl="1" indent="-342900" algn="just">
              <a:buFont typeface="+mj-lt"/>
              <a:buAutoNum type="arabicPeriod"/>
            </a:pPr>
            <a:r>
              <a:rPr lang="en-GB" dirty="0"/>
              <a:t>Very different from that of their peers starting from the same baseline                                  </a:t>
            </a:r>
          </a:p>
          <a:p>
            <a:pPr marL="800100" lvl="1" indent="-342900" algn="just">
              <a:buFont typeface="+mj-lt"/>
              <a:buAutoNum type="arabicPeriod"/>
            </a:pPr>
            <a:r>
              <a:rPr lang="en-GB" dirty="0"/>
              <a:t>Significantly slower than that they previously attained        </a:t>
            </a:r>
          </a:p>
          <a:p>
            <a:pPr marL="800100" lvl="1" indent="-342900" algn="just">
              <a:buFont typeface="+mj-lt"/>
              <a:buAutoNum type="arabicPeriod"/>
            </a:pPr>
            <a:r>
              <a:rPr lang="en-GB" dirty="0"/>
              <a:t>A widening of the gap between the </a:t>
            </a:r>
            <a:r>
              <a:rPr lang="en-GB" dirty="0" smtClean="0"/>
              <a:t>child </a:t>
            </a:r>
            <a:r>
              <a:rPr lang="en-GB" dirty="0"/>
              <a:t>and their peers        </a:t>
            </a:r>
          </a:p>
          <a:p>
            <a:pPr marL="800100" lvl="1" indent="-342900" algn="just">
              <a:buFont typeface="+mj-lt"/>
              <a:buAutoNum type="arabicPeriod"/>
            </a:pPr>
            <a:r>
              <a:rPr lang="en-GB" dirty="0"/>
              <a:t>Support is required to prevent a progress or developmental gap growing wider.</a:t>
            </a:r>
          </a:p>
          <a:p>
            <a:pPr marL="800100" lvl="1" indent="-342900" algn="just">
              <a:buFont typeface="+mj-lt"/>
              <a:buAutoNum type="arabicPeriod"/>
            </a:pPr>
            <a:endParaRPr lang="en-GB" dirty="0"/>
          </a:p>
          <a:p>
            <a:pPr algn="just"/>
            <a:r>
              <a:rPr lang="en-GB" dirty="0"/>
              <a:t>Advice on how to identify, assess and support </a:t>
            </a:r>
            <a:r>
              <a:rPr lang="en-GB" dirty="0" err="1" smtClean="0"/>
              <a:t>childs</a:t>
            </a:r>
            <a:r>
              <a:rPr lang="en-GB" dirty="0" smtClean="0"/>
              <a:t> </a:t>
            </a:r>
            <a:r>
              <a:rPr lang="en-GB" dirty="0"/>
              <a:t>with SEND comes from internal and external sources such as parents/carers, class teacher, school leadership team, previous educational setting, school nurse, family support workers.</a:t>
            </a:r>
          </a:p>
          <a:p>
            <a:pPr algn="just"/>
            <a:r>
              <a:rPr lang="en-GB" dirty="0"/>
              <a:t>Provision is planned and delivered for all </a:t>
            </a:r>
            <a:r>
              <a:rPr lang="en-GB" dirty="0" err="1" smtClean="0"/>
              <a:t>childs</a:t>
            </a:r>
            <a:r>
              <a:rPr lang="en-GB" dirty="0" smtClean="0"/>
              <a:t> </a:t>
            </a:r>
            <a:r>
              <a:rPr lang="en-GB" dirty="0"/>
              <a:t>by the class teacher - who may have some </a:t>
            </a:r>
          </a:p>
          <a:p>
            <a:pPr algn="just"/>
            <a:r>
              <a:rPr lang="en-GB" dirty="0"/>
              <a:t>additional support such as a teaching assistant. We believe a </a:t>
            </a:r>
            <a:r>
              <a:rPr lang="en-GB" dirty="0" smtClean="0"/>
              <a:t>child’s </a:t>
            </a:r>
            <a:r>
              <a:rPr lang="en-GB" dirty="0"/>
              <a:t>needs should be identified</a:t>
            </a:r>
          </a:p>
          <a:p>
            <a:pPr algn="just"/>
            <a:r>
              <a:rPr lang="en-GB" dirty="0"/>
              <a:t>and met as early as possible.</a:t>
            </a:r>
          </a:p>
          <a:p>
            <a:pPr algn="just"/>
            <a:endParaRPr lang="en-GB" dirty="0"/>
          </a:p>
          <a:p>
            <a:pPr algn="just"/>
            <a:endParaRPr lang="en-GB" dirty="0"/>
          </a:p>
        </p:txBody>
      </p:sp>
      <p:sp>
        <p:nvSpPr>
          <p:cNvPr id="7" name="Rectangle 6"/>
          <p:cNvSpPr/>
          <p:nvPr/>
        </p:nvSpPr>
        <p:spPr>
          <a:xfrm>
            <a:off x="115245" y="303077"/>
            <a:ext cx="11992340" cy="954107"/>
          </a:xfrm>
          <a:prstGeom prst="rect">
            <a:avLst/>
          </a:prstGeom>
        </p:spPr>
        <p:txBody>
          <a:bodyPr wrap="square">
            <a:spAutoFit/>
          </a:bodyPr>
          <a:lstStyle/>
          <a:p>
            <a:r>
              <a:rPr lang="en-GB" sz="2800" b="1" dirty="0"/>
              <a:t>How will Co-op Academy Woodslee identify, assess and provide provision for </a:t>
            </a:r>
            <a:r>
              <a:rPr lang="en-GB" sz="2800" b="1" dirty="0" err="1" smtClean="0"/>
              <a:t>childs</a:t>
            </a:r>
            <a:r>
              <a:rPr lang="en-GB" sz="2800" b="1" dirty="0" smtClean="0"/>
              <a:t> </a:t>
            </a:r>
            <a:r>
              <a:rPr lang="en-GB" sz="2800" b="1" dirty="0"/>
              <a:t>with special educational needs and how do we evaluate our provision?</a:t>
            </a:r>
          </a:p>
        </p:txBody>
      </p:sp>
      <p:sp>
        <p:nvSpPr>
          <p:cNvPr id="8" name="Rectangle 7"/>
          <p:cNvSpPr/>
          <p:nvPr/>
        </p:nvSpPr>
        <p:spPr>
          <a:xfrm>
            <a:off x="97839" y="4731996"/>
            <a:ext cx="9391687" cy="1754326"/>
          </a:xfrm>
          <a:prstGeom prst="rect">
            <a:avLst/>
          </a:prstGeom>
        </p:spPr>
        <p:txBody>
          <a:bodyPr wrap="square">
            <a:spAutoFit/>
          </a:bodyPr>
          <a:lstStyle/>
          <a:p>
            <a:pPr algn="just"/>
            <a:r>
              <a:rPr lang="en-GB" dirty="0"/>
              <a:t>Assessment is completed in many forms including data tracking, reviews, observations and parent meetings. </a:t>
            </a:r>
            <a:r>
              <a:rPr lang="en-GB" dirty="0" err="1" smtClean="0"/>
              <a:t>childs</a:t>
            </a:r>
            <a:r>
              <a:rPr lang="en-GB" dirty="0" smtClean="0"/>
              <a:t> </a:t>
            </a:r>
            <a:r>
              <a:rPr lang="en-GB" dirty="0"/>
              <a:t>progress is tracked by the class teacher and evaluated by the school’s leadership team. The effectiveness of SEND provision is regularly monitored by the Senior Leadership Team and governors and is </a:t>
            </a:r>
            <a:r>
              <a:rPr lang="en-GB" dirty="0" smtClean="0"/>
              <a:t>led </a:t>
            </a:r>
            <a:r>
              <a:rPr lang="en-GB" dirty="0"/>
              <a:t>by </a:t>
            </a:r>
            <a:r>
              <a:rPr lang="en-GB" dirty="0" smtClean="0"/>
              <a:t>Mrs </a:t>
            </a:r>
            <a:r>
              <a:rPr lang="en-GB" dirty="0"/>
              <a:t>McGowan, the school </a:t>
            </a:r>
            <a:r>
              <a:rPr lang="en-GB" dirty="0" err="1" smtClean="0"/>
              <a:t>SENDCo</a:t>
            </a:r>
            <a:r>
              <a:rPr lang="en-GB" dirty="0"/>
              <a:t>.</a:t>
            </a:r>
          </a:p>
          <a:p>
            <a:pPr algn="just"/>
            <a:endParaRPr lang="en-GB" dirty="0"/>
          </a:p>
          <a:p>
            <a:pPr algn="just"/>
            <a:r>
              <a:rPr lang="en-GB" dirty="0"/>
              <a:t>Our </a:t>
            </a:r>
            <a:r>
              <a:rPr lang="en-GB" dirty="0">
                <a:hlinkClick r:id="rId4"/>
              </a:rPr>
              <a:t>SEND One Page Policy</a:t>
            </a:r>
            <a:r>
              <a:rPr lang="en-GB" dirty="0"/>
              <a:t> is shared on the school website alongside all other </a:t>
            </a:r>
            <a:r>
              <a:rPr lang="en-GB" dirty="0">
                <a:hlinkClick r:id="rId5"/>
              </a:rPr>
              <a:t>policies</a:t>
            </a:r>
            <a:r>
              <a:rPr lang="en-GB" dirty="0"/>
              <a:t>.</a:t>
            </a:r>
          </a:p>
        </p:txBody>
      </p:sp>
    </p:spTree>
    <p:extLst>
      <p:ext uri="{BB962C8B-B14F-4D97-AF65-F5344CB8AC3E}">
        <p14:creationId xmlns:p14="http://schemas.microsoft.com/office/powerpoint/2010/main" val="226201263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7576457" y="5263791"/>
            <a:ext cx="4350360" cy="1305108"/>
          </a:xfrm>
          <a:prstGeom prst="rect">
            <a:avLst/>
          </a:prstGeom>
        </p:spPr>
      </p:pic>
      <p:sp>
        <p:nvSpPr>
          <p:cNvPr id="5" name="Rectangle 4">
            <a:hlinkClick r:id="rId3" action="ppaction://hlinksldjump"/>
          </p:cNvPr>
          <p:cNvSpPr/>
          <p:nvPr/>
        </p:nvSpPr>
        <p:spPr>
          <a:xfrm>
            <a:off x="11228967" y="-25916"/>
            <a:ext cx="962834" cy="52197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dirty="0">
                <a:solidFill>
                  <a:schemeClr val="bg1"/>
                </a:solidFill>
              </a:rPr>
              <a:t>Back</a:t>
            </a:r>
          </a:p>
        </p:txBody>
      </p:sp>
      <p:sp>
        <p:nvSpPr>
          <p:cNvPr id="6" name="Rectangle 5"/>
          <p:cNvSpPr/>
          <p:nvPr/>
        </p:nvSpPr>
        <p:spPr>
          <a:xfrm>
            <a:off x="247395" y="1433148"/>
            <a:ext cx="10981572" cy="4247317"/>
          </a:xfrm>
          <a:prstGeom prst="rect">
            <a:avLst/>
          </a:prstGeom>
        </p:spPr>
        <p:txBody>
          <a:bodyPr wrap="square">
            <a:spAutoFit/>
          </a:bodyPr>
          <a:lstStyle/>
          <a:p>
            <a:r>
              <a:rPr lang="en-GB" dirty="0"/>
              <a:t>Children’s needs are assessed and class teachers plan lessons with all groups of children in mind and will ensure that the curriculum is adapted to suit the needs of individuals.  Your child may have additional adults working with him / her both inside and outside of the classroom to help him / her achieve progress.  </a:t>
            </a:r>
            <a:endParaRPr lang="en-GB" dirty="0" smtClean="0"/>
          </a:p>
          <a:p>
            <a:endParaRPr lang="en-GB" dirty="0"/>
          </a:p>
          <a:p>
            <a:r>
              <a:rPr lang="en-GB" dirty="0"/>
              <a:t>The class teacher will adapt the curriculum to help all children gain access to the learning.  Ways in which this may be done are:</a:t>
            </a:r>
            <a:endParaRPr lang="en-GB" dirty="0"/>
          </a:p>
          <a:p>
            <a:pPr marL="285750" indent="-285750" fontAlgn="base">
              <a:buFont typeface="Arial" panose="020B0604020202020204" pitchFamily="34" charset="0"/>
              <a:buChar char="•"/>
            </a:pPr>
            <a:r>
              <a:rPr lang="en-GB" dirty="0"/>
              <a:t>Differentiated / adapted tasks according to ability</a:t>
            </a:r>
          </a:p>
          <a:p>
            <a:pPr marL="285750" indent="-285750" fontAlgn="base">
              <a:buFont typeface="Arial" panose="020B0604020202020204" pitchFamily="34" charset="0"/>
              <a:buChar char="•"/>
            </a:pPr>
            <a:r>
              <a:rPr lang="en-GB" dirty="0"/>
              <a:t>Additional adult support</a:t>
            </a:r>
          </a:p>
          <a:p>
            <a:pPr marL="285750" indent="-285750" fontAlgn="base">
              <a:buFont typeface="Arial" panose="020B0604020202020204" pitchFamily="34" charset="0"/>
              <a:buChar char="•"/>
            </a:pPr>
            <a:r>
              <a:rPr lang="en-GB" dirty="0"/>
              <a:t>Simple instructions</a:t>
            </a:r>
          </a:p>
          <a:p>
            <a:pPr marL="285750" indent="-285750" fontAlgn="base">
              <a:buFont typeface="Arial" panose="020B0604020202020204" pitchFamily="34" charset="0"/>
              <a:buChar char="•"/>
            </a:pPr>
            <a:r>
              <a:rPr lang="en-GB" dirty="0"/>
              <a:t>Task cards</a:t>
            </a:r>
          </a:p>
          <a:p>
            <a:pPr marL="285750" indent="-285750" fontAlgn="base">
              <a:buFont typeface="Arial" panose="020B0604020202020204" pitchFamily="34" charset="0"/>
              <a:buChar char="•"/>
            </a:pPr>
            <a:r>
              <a:rPr lang="en-GB" dirty="0"/>
              <a:t>Use of kinaesthetic, visual or auditory resources</a:t>
            </a:r>
          </a:p>
          <a:p>
            <a:pPr marL="285750" indent="-285750" fontAlgn="base">
              <a:buFont typeface="Arial" panose="020B0604020202020204" pitchFamily="34" charset="0"/>
              <a:buChar char="•"/>
            </a:pPr>
            <a:r>
              <a:rPr lang="en-GB" dirty="0"/>
              <a:t>Outside agency advice and specific programmes depending on the needs of the individual.</a:t>
            </a:r>
          </a:p>
          <a:p>
            <a:pPr marL="285750" indent="-285750" fontAlgn="base">
              <a:buFont typeface="Arial" panose="020B0604020202020204" pitchFamily="34" charset="0"/>
              <a:buChar char="•"/>
            </a:pPr>
            <a:r>
              <a:rPr lang="en-GB" dirty="0"/>
              <a:t>Classrooms can be adapted, for example, we may use a workstation or a quiet area and areas outside of the classroom are used for specific programmes.</a:t>
            </a:r>
          </a:p>
          <a:p>
            <a:pPr marL="285750" indent="-285750" fontAlgn="base">
              <a:buFont typeface="Arial" panose="020B0604020202020204" pitchFamily="34" charset="0"/>
              <a:buChar char="•"/>
            </a:pPr>
            <a:r>
              <a:rPr lang="en-GB" dirty="0"/>
              <a:t>There is a disabled toilet with a changing facility.</a:t>
            </a:r>
          </a:p>
        </p:txBody>
      </p:sp>
      <p:sp>
        <p:nvSpPr>
          <p:cNvPr id="7" name="Rectangle 6"/>
          <p:cNvSpPr/>
          <p:nvPr/>
        </p:nvSpPr>
        <p:spPr>
          <a:xfrm>
            <a:off x="164938" y="280572"/>
            <a:ext cx="11925241" cy="954107"/>
          </a:xfrm>
          <a:prstGeom prst="rect">
            <a:avLst/>
          </a:prstGeom>
        </p:spPr>
        <p:txBody>
          <a:bodyPr wrap="square">
            <a:spAutoFit/>
          </a:bodyPr>
          <a:lstStyle/>
          <a:p>
            <a:r>
              <a:rPr lang="en-GB" sz="2800" b="1" dirty="0"/>
              <a:t>How  do we make provision for </a:t>
            </a:r>
            <a:r>
              <a:rPr lang="en-GB" sz="2800" b="1" dirty="0" err="1" smtClean="0"/>
              <a:t>childs</a:t>
            </a:r>
            <a:r>
              <a:rPr lang="en-GB" sz="2800" b="1" dirty="0" smtClean="0"/>
              <a:t> </a:t>
            </a:r>
            <a:r>
              <a:rPr lang="en-GB" sz="2800" b="1" dirty="0"/>
              <a:t>with SEND and what adaptations may we make to the curriculum?</a:t>
            </a:r>
          </a:p>
        </p:txBody>
      </p:sp>
    </p:spTree>
    <p:extLst>
      <p:ext uri="{BB962C8B-B14F-4D97-AF65-F5344CB8AC3E}">
        <p14:creationId xmlns:p14="http://schemas.microsoft.com/office/powerpoint/2010/main" val="258049774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hlinkClick r:id="rId2" action="ppaction://hlinksldjump"/>
          </p:cNvPr>
          <p:cNvSpPr/>
          <p:nvPr/>
        </p:nvSpPr>
        <p:spPr>
          <a:xfrm>
            <a:off x="11229166" y="0"/>
            <a:ext cx="962834" cy="52197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dirty="0">
                <a:solidFill>
                  <a:schemeClr val="bg1"/>
                </a:solidFill>
              </a:rPr>
              <a:t>Back</a:t>
            </a:r>
          </a:p>
        </p:txBody>
      </p:sp>
      <p:sp>
        <p:nvSpPr>
          <p:cNvPr id="6" name="Rectangle 5"/>
          <p:cNvSpPr/>
          <p:nvPr/>
        </p:nvSpPr>
        <p:spPr>
          <a:xfrm>
            <a:off x="1287696" y="2486449"/>
            <a:ext cx="8375294" cy="3468642"/>
          </a:xfrm>
          <a:prstGeom prst="rect">
            <a:avLst/>
          </a:prstGeom>
        </p:spPr>
        <p:txBody>
          <a:bodyPr wrap="square">
            <a:spAutoFit/>
          </a:bodyPr>
          <a:lstStyle/>
          <a:p>
            <a:pPr lvl="0" algn="ctr">
              <a:lnSpc>
                <a:spcPct val="90000"/>
              </a:lnSpc>
              <a:spcBef>
                <a:spcPts val="1000"/>
              </a:spcBef>
              <a:defRPr/>
            </a:pPr>
            <a:r>
              <a:rPr lang="en-GB" sz="3600" dirty="0">
                <a:solidFill>
                  <a:prstClr val="black"/>
                </a:solidFill>
              </a:rPr>
              <a:t>The </a:t>
            </a:r>
            <a:r>
              <a:rPr lang="en-GB" sz="3600" dirty="0" err="1" smtClean="0">
                <a:solidFill>
                  <a:prstClr val="black"/>
                </a:solidFill>
              </a:rPr>
              <a:t>SENDCo</a:t>
            </a:r>
            <a:r>
              <a:rPr lang="en-GB" sz="3600" dirty="0" smtClean="0">
                <a:solidFill>
                  <a:prstClr val="black"/>
                </a:solidFill>
              </a:rPr>
              <a:t> </a:t>
            </a:r>
            <a:r>
              <a:rPr lang="en-GB" sz="3600" dirty="0">
                <a:solidFill>
                  <a:prstClr val="black"/>
                </a:solidFill>
              </a:rPr>
              <a:t>at Co-op Academy Woodslee is </a:t>
            </a:r>
            <a:r>
              <a:rPr lang="en-GB" sz="3600" dirty="0" smtClean="0">
                <a:solidFill>
                  <a:prstClr val="black"/>
                </a:solidFill>
              </a:rPr>
              <a:t>Mrs </a:t>
            </a:r>
            <a:r>
              <a:rPr lang="en-GB" sz="3600" dirty="0">
                <a:solidFill>
                  <a:prstClr val="black"/>
                </a:solidFill>
              </a:rPr>
              <a:t>McGowan </a:t>
            </a:r>
            <a:r>
              <a:rPr lang="en-GB" sz="3600" dirty="0" smtClean="0">
                <a:solidFill>
                  <a:prstClr val="black"/>
                </a:solidFill>
              </a:rPr>
              <a:t>and our SEND Governor is Mr Mark </a:t>
            </a:r>
            <a:r>
              <a:rPr lang="en-GB" sz="3600" dirty="0" err="1" smtClean="0">
                <a:solidFill>
                  <a:prstClr val="black"/>
                </a:solidFill>
              </a:rPr>
              <a:t>Kaney</a:t>
            </a:r>
            <a:endParaRPr lang="en-GB" sz="3600" dirty="0">
              <a:solidFill>
                <a:prstClr val="black"/>
              </a:solidFill>
            </a:endParaRPr>
          </a:p>
          <a:p>
            <a:pPr lvl="0" algn="ctr">
              <a:lnSpc>
                <a:spcPct val="90000"/>
              </a:lnSpc>
              <a:spcBef>
                <a:spcPts val="1000"/>
              </a:spcBef>
              <a:defRPr/>
            </a:pPr>
            <a:r>
              <a:rPr lang="en-GB" sz="3600" dirty="0" smtClean="0">
                <a:solidFill>
                  <a:prstClr val="black"/>
                </a:solidFill>
              </a:rPr>
              <a:t>They</a:t>
            </a:r>
            <a:r>
              <a:rPr lang="en-GB" sz="3600" dirty="0" smtClean="0">
                <a:solidFill>
                  <a:prstClr val="black"/>
                </a:solidFill>
              </a:rPr>
              <a:t> </a:t>
            </a:r>
            <a:r>
              <a:rPr lang="en-GB" sz="3600" dirty="0">
                <a:solidFill>
                  <a:prstClr val="black"/>
                </a:solidFill>
              </a:rPr>
              <a:t>can be contacted by phone on </a:t>
            </a:r>
          </a:p>
          <a:p>
            <a:pPr lvl="0" algn="ctr">
              <a:lnSpc>
                <a:spcPct val="90000"/>
              </a:lnSpc>
              <a:spcBef>
                <a:spcPts val="1000"/>
              </a:spcBef>
              <a:defRPr/>
            </a:pPr>
            <a:r>
              <a:rPr lang="en-GB" sz="3600" dirty="0">
                <a:solidFill>
                  <a:prstClr val="black"/>
                </a:solidFill>
              </a:rPr>
              <a:t>0151 334 1406 or</a:t>
            </a:r>
          </a:p>
          <a:p>
            <a:pPr lvl="0" algn="ctr">
              <a:lnSpc>
                <a:spcPct val="90000"/>
              </a:lnSpc>
              <a:spcBef>
                <a:spcPts val="1000"/>
              </a:spcBef>
              <a:defRPr/>
            </a:pPr>
            <a:r>
              <a:rPr lang="en-GB" sz="3600" dirty="0"/>
              <a:t>email: </a:t>
            </a:r>
            <a:r>
              <a:rPr lang="en-GB" sz="3600" dirty="0">
                <a:solidFill>
                  <a:prstClr val="black"/>
                </a:solidFill>
              </a:rPr>
              <a:t>woodslee@coopacademies.co.uk</a:t>
            </a:r>
          </a:p>
        </p:txBody>
      </p:sp>
      <p:sp>
        <p:nvSpPr>
          <p:cNvPr id="7" name="Rectangle 6"/>
          <p:cNvSpPr/>
          <p:nvPr/>
        </p:nvSpPr>
        <p:spPr>
          <a:xfrm>
            <a:off x="248201" y="776422"/>
            <a:ext cx="9722276" cy="996170"/>
          </a:xfrm>
          <a:prstGeom prst="rect">
            <a:avLst/>
          </a:prstGeom>
        </p:spPr>
        <p:txBody>
          <a:bodyPr wrap="square">
            <a:spAutoFit/>
          </a:bodyPr>
          <a:lstStyle/>
          <a:p>
            <a:pPr lvl="0">
              <a:lnSpc>
                <a:spcPct val="90000"/>
              </a:lnSpc>
              <a:spcBef>
                <a:spcPts val="1000"/>
              </a:spcBef>
              <a:defRPr/>
            </a:pPr>
            <a:r>
              <a:rPr lang="en-GB" sz="2800" b="1" dirty="0">
                <a:solidFill>
                  <a:prstClr val="black"/>
                </a:solidFill>
              </a:rPr>
              <a:t>The name and contact details of the SEND </a:t>
            </a:r>
          </a:p>
          <a:p>
            <a:pPr lvl="0">
              <a:lnSpc>
                <a:spcPct val="90000"/>
              </a:lnSpc>
              <a:spcBef>
                <a:spcPts val="1000"/>
              </a:spcBef>
              <a:defRPr/>
            </a:pPr>
            <a:r>
              <a:rPr lang="en-GB" sz="2800" b="1" dirty="0">
                <a:solidFill>
                  <a:prstClr val="black"/>
                </a:solidFill>
              </a:rPr>
              <a:t>co-ordinator:</a:t>
            </a:r>
          </a:p>
        </p:txBody>
      </p:sp>
      <p:sp>
        <p:nvSpPr>
          <p:cNvPr id="2" name="AutoShape 2" descr="https://mail.google.com/mail/ca/u/0/?ui=2&amp;ik=da596b1dfd&amp;view=fimg&amp;th=158b99e2eafec4c3&amp;attid=0.1&amp;disp=emb&amp;attbid=ANGjdJ9PphdGh9wRJQJkBBdROSyfbhGrjmtjMwXd0sg_yfVAzXMfahXZn-Z1k3lrEJEXCJdOWyEe_DPNfD4_PT6lVKYRdKaiZEp0CzkFHxK1pMQeYq9T47RnAK1JHAw&amp;sz=w614-h818&amp;ats=1480583705654&amp;rm=158b99e2eafec4c3&amp;zw&amp;atsh=1"/>
          <p:cNvSpPr>
            <a:spLocks noChangeAspect="1" noChangeArrowheads="1"/>
          </p:cNvSpPr>
          <p:nvPr/>
        </p:nvSpPr>
        <p:spPr bwMode="auto">
          <a:xfrm>
            <a:off x="7892806" y="4638552"/>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 name="AutoShape 4" descr="https://mail.google.com/mail/ca/u/0/?ui=2&amp;ik=da596b1dfd&amp;view=fimg&amp;th=158b9b76932ce49f&amp;attid=0.1&amp;disp=emb&amp;attbid=ANGjdJ9yh6N3aBEGbEm0wSDp4Jl4QpRRuehPtcTFbqTT2Mr-dclwOXB2dMq_oxqo1RqYgY4A_vvQcQyVYNorao62pP8PD5brIl-B6S3qi4BFw8qNIP8sb19SY1uO6XM&amp;sz=w1022-h1894&amp;ats=1480584556280&amp;rm=158b9b76932ce49f&amp;zw&amp;atsh=1"/>
          <p:cNvSpPr>
            <a:spLocks noChangeAspect="1" noChangeArrowheads="1"/>
          </p:cNvSpPr>
          <p:nvPr/>
        </p:nvSpPr>
        <p:spPr bwMode="auto">
          <a:xfrm>
            <a:off x="9510590" y="319223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Tree>
    <p:extLst>
      <p:ext uri="{BB962C8B-B14F-4D97-AF65-F5344CB8AC3E}">
        <p14:creationId xmlns:p14="http://schemas.microsoft.com/office/powerpoint/2010/main" val="374152042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10368643" y="4966056"/>
            <a:ext cx="1721538" cy="1721538"/>
          </a:xfrm>
          <a:prstGeom prst="rect">
            <a:avLst/>
          </a:prstGeom>
        </p:spPr>
      </p:pic>
      <p:sp>
        <p:nvSpPr>
          <p:cNvPr id="5" name="Rectangle 4">
            <a:hlinkClick r:id="rId3" action="ppaction://hlinksldjump"/>
          </p:cNvPr>
          <p:cNvSpPr/>
          <p:nvPr/>
        </p:nvSpPr>
        <p:spPr>
          <a:xfrm>
            <a:off x="11229166" y="0"/>
            <a:ext cx="962834" cy="52197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dirty="0">
                <a:solidFill>
                  <a:schemeClr val="bg1"/>
                </a:solidFill>
              </a:rPr>
              <a:t>Back</a:t>
            </a:r>
          </a:p>
        </p:txBody>
      </p:sp>
      <p:sp>
        <p:nvSpPr>
          <p:cNvPr id="6" name="Rectangle 5"/>
          <p:cNvSpPr/>
          <p:nvPr/>
        </p:nvSpPr>
        <p:spPr>
          <a:xfrm>
            <a:off x="184232" y="1086922"/>
            <a:ext cx="11672554" cy="4970591"/>
          </a:xfrm>
          <a:prstGeom prst="rect">
            <a:avLst/>
          </a:prstGeom>
        </p:spPr>
        <p:txBody>
          <a:bodyPr wrap="square">
            <a:spAutoFit/>
          </a:bodyPr>
          <a:lstStyle/>
          <a:p>
            <a:r>
              <a:rPr lang="en-GB" dirty="0"/>
              <a:t>All of our staff have been trained to deliver High Quality Teaching.  We use external agencies to deal with a particular difficulty a child may have and these can </a:t>
            </a:r>
            <a:r>
              <a:rPr lang="en-GB" dirty="0" smtClean="0"/>
              <a:t>include:</a:t>
            </a:r>
            <a:endParaRPr lang="en-GB" sz="1600" dirty="0" smtClean="0"/>
          </a:p>
          <a:p>
            <a:r>
              <a:rPr lang="en-GB" dirty="0" smtClean="0"/>
              <a:t>Speech </a:t>
            </a:r>
            <a:r>
              <a:rPr lang="en-GB" dirty="0"/>
              <a:t>and Language Therapists</a:t>
            </a:r>
          </a:p>
          <a:p>
            <a:pPr fontAlgn="base"/>
            <a:r>
              <a:rPr lang="en-GB" dirty="0"/>
              <a:t>Autism Team</a:t>
            </a:r>
          </a:p>
          <a:p>
            <a:pPr fontAlgn="base"/>
            <a:r>
              <a:rPr lang="en-GB" dirty="0" err="1"/>
              <a:t>Edsential</a:t>
            </a:r>
            <a:r>
              <a:rPr lang="en-GB" dirty="0"/>
              <a:t> – Special Educational Needs Support Service</a:t>
            </a:r>
          </a:p>
          <a:p>
            <a:pPr fontAlgn="base"/>
            <a:r>
              <a:rPr lang="en-GB" dirty="0"/>
              <a:t>School Nurse (confidential appointments and support are available from the school nurse. Parents can request an appointment to meet with the school nurse.)</a:t>
            </a:r>
          </a:p>
          <a:p>
            <a:pPr fontAlgn="base"/>
            <a:r>
              <a:rPr lang="en-GB" dirty="0"/>
              <a:t>Educational Psychologists – We access the Educational Psychology services. The psychologist will generally meet with the parents for an initial consultation. He/ she will offer advice for the academy and parents/ carers on how to best support the </a:t>
            </a:r>
            <a:r>
              <a:rPr lang="en-GB" dirty="0" smtClean="0"/>
              <a:t>child </a:t>
            </a:r>
            <a:r>
              <a:rPr lang="en-GB" dirty="0"/>
              <a:t>in order to take their learning forward. </a:t>
            </a:r>
          </a:p>
          <a:p>
            <a:pPr fontAlgn="base"/>
            <a:r>
              <a:rPr lang="en-GB" dirty="0"/>
              <a:t>Occupational Therapists</a:t>
            </a:r>
          </a:p>
          <a:p>
            <a:r>
              <a:rPr lang="en-GB" sz="1600" dirty="0"/>
              <a:t/>
            </a:r>
            <a:br>
              <a:rPr lang="en-GB" sz="1600" dirty="0"/>
            </a:br>
            <a:r>
              <a:rPr lang="en-GB" dirty="0"/>
              <a:t>Staff are kept up to date with training through staff meetings and training delivered by either external agencies or our </a:t>
            </a:r>
            <a:r>
              <a:rPr lang="en-GB" dirty="0" err="1"/>
              <a:t>SENDCo</a:t>
            </a:r>
            <a:r>
              <a:rPr lang="en-GB" dirty="0"/>
              <a:t>.  We use a Trauma Informed approach through staff being trained and advised by a clinical psychologist.  Our staff have also had training on providing Dyslexia friendly classrooms and different strategies that </a:t>
            </a:r>
            <a:endParaRPr lang="en-GB" dirty="0" smtClean="0"/>
          </a:p>
          <a:p>
            <a:r>
              <a:rPr lang="en-GB" dirty="0" smtClean="0"/>
              <a:t>can </a:t>
            </a:r>
            <a:r>
              <a:rPr lang="en-GB" dirty="0"/>
              <a:t>be used for children with reading and spelling difficulties.</a:t>
            </a:r>
            <a:endParaRPr lang="en-GB" sz="1600" dirty="0"/>
          </a:p>
          <a:p>
            <a:r>
              <a:rPr lang="en-GB" sz="1600" dirty="0"/>
              <a:t/>
            </a:r>
            <a:br>
              <a:rPr lang="en-GB" sz="1600" dirty="0"/>
            </a:br>
            <a:r>
              <a:rPr lang="en-GB" sz="1500" dirty="0"/>
              <a:t>	</a:t>
            </a:r>
          </a:p>
        </p:txBody>
      </p:sp>
      <p:sp>
        <p:nvSpPr>
          <p:cNvPr id="7" name="Rectangle 6"/>
          <p:cNvSpPr/>
          <p:nvPr/>
        </p:nvSpPr>
        <p:spPr>
          <a:xfrm>
            <a:off x="130667" y="281851"/>
            <a:ext cx="11726119" cy="523220"/>
          </a:xfrm>
          <a:prstGeom prst="rect">
            <a:avLst/>
          </a:prstGeom>
        </p:spPr>
        <p:txBody>
          <a:bodyPr wrap="square">
            <a:spAutoFit/>
          </a:bodyPr>
          <a:lstStyle/>
          <a:p>
            <a:r>
              <a:rPr lang="en-GB" sz="2800" b="1" dirty="0"/>
              <a:t>Information about training and expertise of staff with regards to SEND </a:t>
            </a:r>
            <a:r>
              <a:rPr lang="en-GB" sz="2800" b="1" dirty="0" err="1" smtClean="0"/>
              <a:t>childs</a:t>
            </a:r>
            <a:r>
              <a:rPr lang="en-GB" b="1" dirty="0"/>
              <a:t>.</a:t>
            </a:r>
          </a:p>
        </p:txBody>
      </p:sp>
    </p:spTree>
    <p:extLst>
      <p:ext uri="{BB962C8B-B14F-4D97-AF65-F5344CB8AC3E}">
        <p14:creationId xmlns:p14="http://schemas.microsoft.com/office/powerpoint/2010/main" val="238431628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197774" y="1720936"/>
            <a:ext cx="11652298" cy="3354765"/>
          </a:xfrm>
          <a:prstGeom prst="rect">
            <a:avLst/>
          </a:prstGeom>
        </p:spPr>
        <p:txBody>
          <a:bodyPr wrap="square">
            <a:spAutoFit/>
          </a:bodyPr>
          <a:lstStyle/>
          <a:p>
            <a:pPr algn="just"/>
            <a:r>
              <a:rPr lang="en-GB" dirty="0"/>
              <a:t>Children will have their support documented through the use of either a one-page profile / additional learning plan, costed provision map or an Education Health and Care Plan. </a:t>
            </a:r>
          </a:p>
          <a:p>
            <a:pPr algn="just"/>
            <a:endParaRPr lang="en-GB" dirty="0"/>
          </a:p>
          <a:p>
            <a:pPr algn="just"/>
            <a:r>
              <a:rPr lang="en-GB" dirty="0"/>
              <a:t>L</a:t>
            </a:r>
            <a:r>
              <a:rPr lang="en-GB" dirty="0" smtClean="0"/>
              <a:t>earning </a:t>
            </a:r>
            <a:r>
              <a:rPr lang="en-GB" dirty="0"/>
              <a:t>plans are usually written by the class teacher and detail the support the </a:t>
            </a:r>
            <a:r>
              <a:rPr lang="en-GB" dirty="0" smtClean="0"/>
              <a:t>child</a:t>
            </a:r>
            <a:r>
              <a:rPr lang="en-GB" dirty="0" smtClean="0"/>
              <a:t> </a:t>
            </a:r>
            <a:r>
              <a:rPr lang="en-GB" dirty="0"/>
              <a:t>will receive within school. Most provision, equipment and facilities on these plans will be devised by the class teacher within the classroom. This will capture </a:t>
            </a:r>
            <a:r>
              <a:rPr lang="en-GB" dirty="0" smtClean="0"/>
              <a:t>the child </a:t>
            </a:r>
            <a:r>
              <a:rPr lang="en-GB" dirty="0"/>
              <a:t>and parent/carer voice.</a:t>
            </a:r>
          </a:p>
          <a:p>
            <a:pPr algn="just"/>
            <a:endParaRPr lang="en-GB" dirty="0"/>
          </a:p>
          <a:p>
            <a:pPr algn="just"/>
            <a:r>
              <a:rPr lang="en-GB" dirty="0"/>
              <a:t>For a few </a:t>
            </a:r>
            <a:r>
              <a:rPr lang="en-GB" dirty="0" smtClean="0"/>
              <a:t>children </a:t>
            </a:r>
            <a:r>
              <a:rPr lang="en-GB" dirty="0"/>
              <a:t>this </a:t>
            </a:r>
            <a:r>
              <a:rPr lang="en-GB" dirty="0" smtClean="0"/>
              <a:t>provision </a:t>
            </a:r>
            <a:r>
              <a:rPr lang="en-GB" dirty="0"/>
              <a:t>might need to be supported by the </a:t>
            </a:r>
            <a:r>
              <a:rPr lang="en-GB" dirty="0" err="1" smtClean="0"/>
              <a:t>SENDCo</a:t>
            </a:r>
            <a:r>
              <a:rPr lang="en-GB" dirty="0"/>
              <a:t>, who may need to involve other agencies in developing class teaching techniques etc. These recommendations will be shared by the SENDCo with the class teacher, parents / carers and meetings may be arranged up to three times a year to discuss progress. </a:t>
            </a:r>
          </a:p>
          <a:p>
            <a:pPr algn="just"/>
            <a:endParaRPr lang="en-GB" sz="1400" dirty="0"/>
          </a:p>
          <a:p>
            <a:pPr algn="just"/>
            <a:endParaRPr lang="en-GB" dirty="0"/>
          </a:p>
        </p:txBody>
      </p:sp>
      <p:sp>
        <p:nvSpPr>
          <p:cNvPr id="7" name="Rectangle 6"/>
          <p:cNvSpPr/>
          <p:nvPr/>
        </p:nvSpPr>
        <p:spPr>
          <a:xfrm>
            <a:off x="183293" y="615288"/>
            <a:ext cx="11549162" cy="954107"/>
          </a:xfrm>
          <a:prstGeom prst="rect">
            <a:avLst/>
          </a:prstGeom>
        </p:spPr>
        <p:txBody>
          <a:bodyPr wrap="square">
            <a:spAutoFit/>
          </a:bodyPr>
          <a:lstStyle/>
          <a:p>
            <a:r>
              <a:rPr lang="en-GB" sz="2800" b="1" dirty="0"/>
              <a:t>Equipment and facilities to support </a:t>
            </a:r>
            <a:r>
              <a:rPr lang="en-GB" sz="2800" b="1" dirty="0" err="1" smtClean="0"/>
              <a:t>childs</a:t>
            </a:r>
            <a:r>
              <a:rPr lang="en-GB" sz="2800" b="1" dirty="0" smtClean="0"/>
              <a:t> </a:t>
            </a:r>
            <a:r>
              <a:rPr lang="en-GB" sz="2800" b="1" dirty="0"/>
              <a:t>with SEND at Co-op Academy Woodslee</a:t>
            </a:r>
            <a:r>
              <a:rPr lang="en-GB" b="1" dirty="0"/>
              <a:t>. </a:t>
            </a:r>
          </a:p>
        </p:txBody>
      </p:sp>
    </p:spTree>
    <p:extLst>
      <p:ext uri="{BB962C8B-B14F-4D97-AF65-F5344CB8AC3E}">
        <p14:creationId xmlns:p14="http://schemas.microsoft.com/office/powerpoint/2010/main" val="394346401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13460</TotalTime>
  <Words>5292</Words>
  <Application>Microsoft Office PowerPoint</Application>
  <PresentationFormat>Widescreen</PresentationFormat>
  <Paragraphs>359</Paragraphs>
  <Slides>44</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44</vt:i4>
      </vt:variant>
    </vt:vector>
  </HeadingPairs>
  <TitlesOfParts>
    <vt:vector size="48" baseType="lpstr">
      <vt:lpstr>Arial</vt:lpstr>
      <vt:lpstr>Calibri</vt:lpstr>
      <vt:lpstr>Calibri Light</vt:lpstr>
      <vt:lpstr>Office Theme</vt:lpstr>
      <vt:lpstr>Co-op Academy Woodslee  Interactive Information Report </vt:lpstr>
      <vt:lpstr>Contents Page – please click on your preferred option and remember to use the back button.</vt:lpstr>
      <vt:lpstr>Co-op Academy Woodslee Information Report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School</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Park Primary School Information Report</dc:title>
  <dc:creator>K Gibbins</dc:creator>
  <cp:lastModifiedBy>L McGowan</cp:lastModifiedBy>
  <cp:revision>135</cp:revision>
  <cp:lastPrinted>2019-01-08T08:19:18Z</cp:lastPrinted>
  <dcterms:created xsi:type="dcterms:W3CDTF">2016-09-25T17:06:12Z</dcterms:created>
  <dcterms:modified xsi:type="dcterms:W3CDTF">2024-05-13T19:26:53Z</dcterms:modified>
  <cp:contentStatus/>
</cp:coreProperties>
</file>